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Lst>
  <p:sldSz cx="384048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9CD4"/>
    <a:srgbClr val="CEAA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241"/>
    <p:restoredTop sz="94720"/>
  </p:normalViewPr>
  <p:slideViewPr>
    <p:cSldViewPr snapToGrid="0" snapToObjects="1">
      <p:cViewPr varScale="1">
        <p:scale>
          <a:sx n="21" d="100"/>
          <a:sy n="21" d="100"/>
        </p:scale>
        <p:origin x="2864"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387342"/>
            <a:ext cx="3264408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17289782"/>
            <a:ext cx="288036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0EE6BE-107D-CC49-808D-259BC01D9447}" type="datetimeFigureOut">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1260950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0EE6BE-107D-CC49-808D-259BC01D9447}" type="datetimeFigureOut">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3797422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752600"/>
            <a:ext cx="828103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1752600"/>
            <a:ext cx="24363045"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0EE6BE-107D-CC49-808D-259BC01D9447}" type="datetimeFigureOut">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358460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0EE6BE-107D-CC49-808D-259BC01D9447}" type="datetimeFigureOut">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96476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8206749"/>
            <a:ext cx="3312414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2029429"/>
            <a:ext cx="33124140" cy="7200898"/>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0EE6BE-107D-CC49-808D-259BC01D9447}" type="datetimeFigureOut">
              <a:rPr lang="en-US" smtClean="0"/>
              <a:t>4/29/20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2667377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8763000"/>
            <a:ext cx="1632204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8763000"/>
            <a:ext cx="1632204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0EE6BE-107D-CC49-808D-259BC01D9447}" type="datetimeFigureOut">
              <a:rPr lang="en-US" smtClean="0"/>
              <a:t>4/29/20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1079665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7"/>
            <a:ext cx="3312414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8069582"/>
            <a:ext cx="16247028"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2024360"/>
            <a:ext cx="1624702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8069582"/>
            <a:ext cx="16327042"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2024360"/>
            <a:ext cx="1632704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0EE6BE-107D-CC49-808D-259BC01D9447}" type="datetimeFigureOut">
              <a:rPr lang="en-US" smtClean="0"/>
              <a:t>4/29/20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2500760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0EE6BE-107D-CC49-808D-259BC01D9447}" type="datetimeFigureOut">
              <a:rPr lang="en-US" smtClean="0"/>
              <a:t>4/29/20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121448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EE6BE-107D-CC49-808D-259BC01D9447}" type="datetimeFigureOut">
              <a:rPr lang="en-US" smtClean="0"/>
              <a:t>4/29/20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264177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4739647"/>
            <a:ext cx="1944243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E60EE6BE-107D-CC49-808D-259BC01D9447}" type="datetimeFigureOut">
              <a:rPr lang="en-US" smtClean="0"/>
              <a:t>4/29/20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413813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4739647"/>
            <a:ext cx="1944243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E60EE6BE-107D-CC49-808D-259BC01D9447}" type="datetimeFigureOut">
              <a:rPr lang="en-US" smtClean="0"/>
              <a:t>4/29/20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292F7-E0BD-3748-A0C0-9F21BFC04AF9}" type="slidenum">
              <a:rPr lang="en-US" smtClean="0"/>
              <a:t>‹#›</a:t>
            </a:fld>
            <a:endParaRPr lang="en-US"/>
          </a:p>
        </p:txBody>
      </p:sp>
    </p:spTree>
    <p:extLst>
      <p:ext uri="{BB962C8B-B14F-4D97-AF65-F5344CB8AC3E}">
        <p14:creationId xmlns:p14="http://schemas.microsoft.com/office/powerpoint/2010/main" val="1272522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7"/>
            <a:ext cx="3312414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0510487"/>
            <a:ext cx="864108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E60EE6BE-107D-CC49-808D-259BC01D9447}" type="datetimeFigureOut">
              <a:rPr lang="en-US" smtClean="0"/>
              <a:t>4/29/20</a:t>
            </a:fld>
            <a:endParaRPr lang="en-US"/>
          </a:p>
        </p:txBody>
      </p:sp>
      <p:sp>
        <p:nvSpPr>
          <p:cNvPr id="5" name="Footer Placeholder 4"/>
          <p:cNvSpPr>
            <a:spLocks noGrp="1"/>
          </p:cNvSpPr>
          <p:nvPr>
            <p:ph type="ftr" sz="quarter" idx="3"/>
          </p:nvPr>
        </p:nvSpPr>
        <p:spPr>
          <a:xfrm>
            <a:off x="12721590" y="30510487"/>
            <a:ext cx="1296162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0510487"/>
            <a:ext cx="864108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493292F7-E0BD-3748-A0C0-9F21BFC04AF9}" type="slidenum">
              <a:rPr lang="en-US" smtClean="0"/>
              <a:t>‹#›</a:t>
            </a:fld>
            <a:endParaRPr lang="en-US"/>
          </a:p>
        </p:txBody>
      </p:sp>
    </p:spTree>
    <p:extLst>
      <p:ext uri="{BB962C8B-B14F-4D97-AF65-F5344CB8AC3E}">
        <p14:creationId xmlns:p14="http://schemas.microsoft.com/office/powerpoint/2010/main" val="10964592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doi.org/10.1089/jwh.2013.4387" TargetMode="External"/><Relationship Id="rId3" Type="http://schemas.openxmlformats.org/officeDocument/2006/relationships/hyperlink" Target="https://doi.org/10.1007/s10611-019-09836-7" TargetMode="External"/><Relationship Id="rId7" Type="http://schemas.openxmlformats.org/officeDocument/2006/relationships/hyperlink" Target="http://www.aidainc.net/Publications/pl280.htm" TargetMode="External"/><Relationship Id="rId2" Type="http://schemas.openxmlformats.org/officeDocument/2006/relationships/hyperlink" Target="https://doi.org/10.1080/07256868.2014.885413" TargetMode="External"/><Relationship Id="rId1" Type="http://schemas.openxmlformats.org/officeDocument/2006/relationships/slideLayout" Target="../slideLayouts/slideLayout7.xml"/><Relationship Id="rId6" Type="http://schemas.openxmlformats.org/officeDocument/2006/relationships/hyperlink" Target="https://courtinnovation.org/" TargetMode="External"/><Relationship Id="rId5" Type="http://schemas.openxmlformats.org/officeDocument/2006/relationships/hyperlink" Target="https://www.justice.gov/ovw/page/file/998081/download" TargetMode="External"/><Relationship Id="rId4" Type="http://schemas.openxmlformats.org/officeDocument/2006/relationships/hyperlink" Target="https://congress.gov/bill/113th-congress/senate-bill/47" TargetMode="External"/><Relationship Id="rId9" Type="http://schemas.openxmlformats.org/officeDocument/2006/relationships/hyperlink" Target="https://www.tribal-institute.org/lists/title_i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36644B56-01A5-2B47-8333-A4BCB5512629}"/>
              </a:ext>
            </a:extLst>
          </p:cNvPr>
          <p:cNvSpPr/>
          <p:nvPr/>
        </p:nvSpPr>
        <p:spPr>
          <a:xfrm>
            <a:off x="138988" y="289460"/>
            <a:ext cx="38126822" cy="3430539"/>
          </a:xfrm>
          <a:prstGeom prst="roundRect">
            <a:avLst/>
          </a:prstGeom>
          <a:solidFill>
            <a:srgbClr val="BC9CD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88036" tIns="144018" rIns="288036" bIns="144018" numCol="1" spcCol="0" rtlCol="0" fromWordArt="0" anchor="ctr" anchorCtr="0" forceAA="0" compatLnSpc="1">
            <a:prstTxWarp prst="textNoShape">
              <a:avLst/>
            </a:prstTxWarp>
            <a:noAutofit/>
          </a:bodyPr>
          <a:lstStyle/>
          <a:p>
            <a:pPr algn="ctr"/>
            <a:endParaRPr lang="en-US" sz="21228" dirty="0"/>
          </a:p>
        </p:txBody>
      </p:sp>
      <p:sp>
        <p:nvSpPr>
          <p:cNvPr id="6" name="Rounded Rectangle 5">
            <a:extLst>
              <a:ext uri="{FF2B5EF4-FFF2-40B4-BE49-F238E27FC236}">
                <a16:creationId xmlns:a16="http://schemas.microsoft.com/office/drawing/2014/main" id="{8BD3C84D-623F-1A41-BF69-953925551876}"/>
              </a:ext>
            </a:extLst>
          </p:cNvPr>
          <p:cNvSpPr/>
          <p:nvPr/>
        </p:nvSpPr>
        <p:spPr>
          <a:xfrm>
            <a:off x="277978" y="4035740"/>
            <a:ext cx="10426002" cy="11424466"/>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88036" tIns="144018" rIns="288036" bIns="144018" numCol="1" spcCol="0" rtlCol="0" fromWordArt="0" anchor="ctr" anchorCtr="0" forceAA="0" compatLnSpc="1">
            <a:prstTxWarp prst="textNoShape">
              <a:avLst/>
            </a:prstTxWarp>
            <a:noAutofit/>
          </a:bodyPr>
          <a:lstStyle/>
          <a:p>
            <a:pPr algn="ctr"/>
            <a:endParaRPr lang="en-US" sz="21228" dirty="0"/>
          </a:p>
        </p:txBody>
      </p:sp>
      <p:sp>
        <p:nvSpPr>
          <p:cNvPr id="7" name="Rounded Rectangle 6">
            <a:extLst>
              <a:ext uri="{FF2B5EF4-FFF2-40B4-BE49-F238E27FC236}">
                <a16:creationId xmlns:a16="http://schemas.microsoft.com/office/drawing/2014/main" id="{F0084B0D-6062-6B42-9E8B-97E588BB2C69}"/>
              </a:ext>
            </a:extLst>
          </p:cNvPr>
          <p:cNvSpPr/>
          <p:nvPr/>
        </p:nvSpPr>
        <p:spPr>
          <a:xfrm>
            <a:off x="312040" y="15909244"/>
            <a:ext cx="10357876" cy="42210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88036" tIns="144018" rIns="288036" bIns="144018" numCol="1" spcCol="0" rtlCol="0" fromWordArt="0" anchor="ctr" anchorCtr="0" forceAA="0" compatLnSpc="1">
            <a:prstTxWarp prst="textNoShape">
              <a:avLst/>
            </a:prstTxWarp>
            <a:noAutofit/>
          </a:bodyPr>
          <a:lstStyle/>
          <a:p>
            <a:pPr algn="ctr"/>
            <a:endParaRPr lang="en-US" sz="21228" dirty="0"/>
          </a:p>
        </p:txBody>
      </p:sp>
      <p:sp>
        <p:nvSpPr>
          <p:cNvPr id="8" name="Rounded Rectangle 7">
            <a:extLst>
              <a:ext uri="{FF2B5EF4-FFF2-40B4-BE49-F238E27FC236}">
                <a16:creationId xmlns:a16="http://schemas.microsoft.com/office/drawing/2014/main" id="{5DD3D3C5-ADEF-8A42-9B51-6F29E433F35E}"/>
              </a:ext>
            </a:extLst>
          </p:cNvPr>
          <p:cNvSpPr/>
          <p:nvPr/>
        </p:nvSpPr>
        <p:spPr>
          <a:xfrm>
            <a:off x="195942" y="20382218"/>
            <a:ext cx="19006457" cy="1216197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88036" tIns="144018" rIns="288036" bIns="144018" numCol="1" spcCol="0" rtlCol="0" fromWordArt="0" anchor="ctr" anchorCtr="0" forceAA="0" compatLnSpc="1">
            <a:prstTxWarp prst="textNoShape">
              <a:avLst/>
            </a:prstTxWarp>
            <a:noAutofit/>
          </a:bodyPr>
          <a:lstStyle/>
          <a:p>
            <a:pPr algn="ctr"/>
            <a:endParaRPr lang="en-US" sz="21228" dirty="0">
              <a:solidFill>
                <a:schemeClr val="accent2">
                  <a:lumMod val="60000"/>
                  <a:lumOff val="40000"/>
                </a:schemeClr>
              </a:solidFill>
            </a:endParaRPr>
          </a:p>
        </p:txBody>
      </p:sp>
      <p:sp>
        <p:nvSpPr>
          <p:cNvPr id="9" name="TextBox 8">
            <a:extLst>
              <a:ext uri="{FF2B5EF4-FFF2-40B4-BE49-F238E27FC236}">
                <a16:creationId xmlns:a16="http://schemas.microsoft.com/office/drawing/2014/main" id="{E86D53BF-F46F-1E41-A597-D8E757884675}"/>
              </a:ext>
            </a:extLst>
          </p:cNvPr>
          <p:cNvSpPr txBox="1"/>
          <p:nvPr/>
        </p:nvSpPr>
        <p:spPr>
          <a:xfrm>
            <a:off x="2331875" y="3994369"/>
            <a:ext cx="6318207" cy="1015663"/>
          </a:xfrm>
          <a:prstGeom prst="rect">
            <a:avLst/>
          </a:prstGeom>
          <a:noFill/>
        </p:spPr>
        <p:txBody>
          <a:bodyPr wrap="square" rtlCol="0">
            <a:spAutoFit/>
          </a:bodyPr>
          <a:lstStyle/>
          <a:p>
            <a:pPr algn="ctr"/>
            <a:r>
              <a:rPr lang="en-US" sz="6000" b="1" dirty="0"/>
              <a:t>Introduction</a:t>
            </a:r>
          </a:p>
        </p:txBody>
      </p:sp>
      <p:sp>
        <p:nvSpPr>
          <p:cNvPr id="10" name="TextBox 9">
            <a:extLst>
              <a:ext uri="{FF2B5EF4-FFF2-40B4-BE49-F238E27FC236}">
                <a16:creationId xmlns:a16="http://schemas.microsoft.com/office/drawing/2014/main" id="{23E85485-4A59-8940-8921-096C140FF4AF}"/>
              </a:ext>
            </a:extLst>
          </p:cNvPr>
          <p:cNvSpPr txBox="1"/>
          <p:nvPr/>
        </p:nvSpPr>
        <p:spPr>
          <a:xfrm>
            <a:off x="5239256" y="20761377"/>
            <a:ext cx="8919827" cy="1061829"/>
          </a:xfrm>
          <a:prstGeom prst="rect">
            <a:avLst/>
          </a:prstGeom>
          <a:noFill/>
        </p:spPr>
        <p:txBody>
          <a:bodyPr wrap="square" rtlCol="0">
            <a:spAutoFit/>
          </a:bodyPr>
          <a:lstStyle/>
          <a:p>
            <a:pPr algn="ctr"/>
            <a:r>
              <a:rPr lang="en-US" sz="6300" b="1" dirty="0"/>
              <a:t>Major Findings </a:t>
            </a:r>
          </a:p>
        </p:txBody>
      </p:sp>
      <p:sp>
        <p:nvSpPr>
          <p:cNvPr id="11" name="TextBox 10">
            <a:extLst>
              <a:ext uri="{FF2B5EF4-FFF2-40B4-BE49-F238E27FC236}">
                <a16:creationId xmlns:a16="http://schemas.microsoft.com/office/drawing/2014/main" id="{6E75FD9B-B7F0-BF49-B4C8-1F0D50787E9D}"/>
              </a:ext>
            </a:extLst>
          </p:cNvPr>
          <p:cNvSpPr txBox="1"/>
          <p:nvPr/>
        </p:nvSpPr>
        <p:spPr>
          <a:xfrm>
            <a:off x="1916936" y="15838240"/>
            <a:ext cx="6644640" cy="1061829"/>
          </a:xfrm>
          <a:prstGeom prst="rect">
            <a:avLst/>
          </a:prstGeom>
          <a:noFill/>
        </p:spPr>
        <p:txBody>
          <a:bodyPr wrap="square" rtlCol="0">
            <a:spAutoFit/>
          </a:bodyPr>
          <a:lstStyle/>
          <a:p>
            <a:pPr algn="ctr"/>
            <a:r>
              <a:rPr lang="en-US" sz="5500" b="1" dirty="0"/>
              <a:t>Methodology</a:t>
            </a:r>
            <a:r>
              <a:rPr lang="en-US" sz="6300" b="1" dirty="0"/>
              <a:t> </a:t>
            </a:r>
          </a:p>
        </p:txBody>
      </p:sp>
      <p:sp>
        <p:nvSpPr>
          <p:cNvPr id="12" name="Rounded Rectangle 11">
            <a:extLst>
              <a:ext uri="{FF2B5EF4-FFF2-40B4-BE49-F238E27FC236}">
                <a16:creationId xmlns:a16="http://schemas.microsoft.com/office/drawing/2014/main" id="{7111D08D-06C5-6941-90F8-EAF3740958B9}"/>
              </a:ext>
            </a:extLst>
          </p:cNvPr>
          <p:cNvSpPr/>
          <p:nvPr/>
        </p:nvSpPr>
        <p:spPr>
          <a:xfrm>
            <a:off x="28448588" y="19419887"/>
            <a:ext cx="9639248" cy="1311593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 name="Rounded Rectangular Callout 12">
            <a:extLst>
              <a:ext uri="{FF2B5EF4-FFF2-40B4-BE49-F238E27FC236}">
                <a16:creationId xmlns:a16="http://schemas.microsoft.com/office/drawing/2014/main" id="{B7D3ED1B-EE40-3340-8E5D-9B49E2708F7C}"/>
              </a:ext>
            </a:extLst>
          </p:cNvPr>
          <p:cNvSpPr/>
          <p:nvPr/>
        </p:nvSpPr>
        <p:spPr>
          <a:xfrm>
            <a:off x="20055656" y="20765631"/>
            <a:ext cx="8033656" cy="11770187"/>
          </a:xfrm>
          <a:prstGeom prst="wedgeRoundRectCallout">
            <a:avLst>
              <a:gd name="adj1" fmla="val -65548"/>
              <a:gd name="adj2" fmla="val -29611"/>
              <a:gd name="adj3" fmla="val 16667"/>
            </a:avLst>
          </a:prstGeom>
          <a:solidFill>
            <a:schemeClr val="accent5">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2FB127F8-C2F0-0B44-BB9A-B62F914E0847}"/>
              </a:ext>
            </a:extLst>
          </p:cNvPr>
          <p:cNvSpPr txBox="1"/>
          <p:nvPr/>
        </p:nvSpPr>
        <p:spPr>
          <a:xfrm>
            <a:off x="712267" y="2386045"/>
            <a:ext cx="35792229" cy="923330"/>
          </a:xfrm>
          <a:prstGeom prst="rect">
            <a:avLst/>
          </a:prstGeom>
          <a:noFill/>
        </p:spPr>
        <p:txBody>
          <a:bodyPr wrap="square" rtlCol="0">
            <a:spAutoFit/>
          </a:bodyPr>
          <a:lstStyle/>
          <a:p>
            <a:r>
              <a:rPr lang="en-US" sz="5400" dirty="0">
                <a:latin typeface="Trebuchet MS" panose="020B0703020202090204" pitchFamily="34" charset="0"/>
              </a:rPr>
              <a:t>Jaiden Veal, Department of Psychology, University of New England, Biddeford ME 04005</a:t>
            </a:r>
          </a:p>
        </p:txBody>
      </p:sp>
      <p:sp>
        <p:nvSpPr>
          <p:cNvPr id="15" name="TextBox 14">
            <a:extLst>
              <a:ext uri="{FF2B5EF4-FFF2-40B4-BE49-F238E27FC236}">
                <a16:creationId xmlns:a16="http://schemas.microsoft.com/office/drawing/2014/main" id="{08CE6074-F647-D74A-A8B4-68DBA7DD6FBA}"/>
              </a:ext>
            </a:extLst>
          </p:cNvPr>
          <p:cNvSpPr txBox="1"/>
          <p:nvPr/>
        </p:nvSpPr>
        <p:spPr>
          <a:xfrm>
            <a:off x="413308" y="918569"/>
            <a:ext cx="38126821" cy="1107996"/>
          </a:xfrm>
          <a:prstGeom prst="rect">
            <a:avLst/>
          </a:prstGeom>
          <a:noFill/>
        </p:spPr>
        <p:txBody>
          <a:bodyPr wrap="square" rtlCol="0">
            <a:spAutoFit/>
          </a:bodyPr>
          <a:lstStyle/>
          <a:p>
            <a:r>
              <a:rPr lang="en-US" sz="6600" b="1" dirty="0">
                <a:effectLst>
                  <a:outerShdw blurRad="50800" dist="88900" dir="18900000" algn="bl" rotWithShape="0">
                    <a:schemeClr val="tx1">
                      <a:lumMod val="65000"/>
                      <a:lumOff val="35000"/>
                      <a:alpha val="39000"/>
                    </a:schemeClr>
                  </a:outerShdw>
                </a:effectLst>
                <a:latin typeface="Trebuchet MS" panose="020B0703020202090204" pitchFamily="34" charset="0"/>
              </a:rPr>
              <a:t>Exploring the Trafficking of Indigenous Women and Girls: What are the Underlying Factors?</a:t>
            </a:r>
            <a:endParaRPr lang="en-US" sz="7200" dirty="0">
              <a:latin typeface="Trebuchet MS" panose="020B0703020202090204" pitchFamily="34" charset="0"/>
            </a:endParaRPr>
          </a:p>
        </p:txBody>
      </p:sp>
      <p:pic>
        <p:nvPicPr>
          <p:cNvPr id="1025" name="Picture 1" descr="page1image8505424">
            <a:extLst>
              <a:ext uri="{FF2B5EF4-FFF2-40B4-BE49-F238E27FC236}">
                <a16:creationId xmlns:a16="http://schemas.microsoft.com/office/drawing/2014/main" id="{362C960C-2BF3-464A-9530-B1E01E4D79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80933" y="2165601"/>
            <a:ext cx="3911600" cy="1068532"/>
          </a:xfrm>
          <a:prstGeom prst="rect">
            <a:avLst/>
          </a:prstGeom>
          <a:noFill/>
          <a:extLst>
            <a:ext uri="{909E8E84-426E-40DD-AFC4-6F175D3DCCD1}">
              <a14:hiddenFill xmlns:a14="http://schemas.microsoft.com/office/drawing/2010/main">
                <a:solidFill>
                  <a:srgbClr val="FFFFFF"/>
                </a:solidFill>
              </a14:hiddenFill>
            </a:ext>
          </a:extLst>
        </p:spPr>
      </p:pic>
      <p:sp>
        <p:nvSpPr>
          <p:cNvPr id="17" name="Rounded Rectangle 16">
            <a:extLst>
              <a:ext uri="{FF2B5EF4-FFF2-40B4-BE49-F238E27FC236}">
                <a16:creationId xmlns:a16="http://schemas.microsoft.com/office/drawing/2014/main" id="{8A1C247C-49BC-7643-936C-B382026CC246}"/>
              </a:ext>
            </a:extLst>
          </p:cNvPr>
          <p:cNvSpPr/>
          <p:nvPr/>
        </p:nvSpPr>
        <p:spPr>
          <a:xfrm>
            <a:off x="28487573" y="4035740"/>
            <a:ext cx="9639249" cy="1495770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34170735-2FDB-7844-AF2D-5D192E102CA7}"/>
              </a:ext>
            </a:extLst>
          </p:cNvPr>
          <p:cNvSpPr/>
          <p:nvPr/>
        </p:nvSpPr>
        <p:spPr>
          <a:xfrm>
            <a:off x="19831864" y="9287833"/>
            <a:ext cx="8389226" cy="1096036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7FC4F05F-3FA0-324A-B81B-6BDFF9AF7935}"/>
              </a:ext>
            </a:extLst>
          </p:cNvPr>
          <p:cNvSpPr/>
          <p:nvPr/>
        </p:nvSpPr>
        <p:spPr>
          <a:xfrm>
            <a:off x="19828158" y="4241526"/>
            <a:ext cx="8033656" cy="459576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BBD60EE5-E6CD-D24A-B428-4F048A022F31}"/>
              </a:ext>
            </a:extLst>
          </p:cNvPr>
          <p:cNvSpPr txBox="1"/>
          <p:nvPr/>
        </p:nvSpPr>
        <p:spPr>
          <a:xfrm>
            <a:off x="930391" y="5131931"/>
            <a:ext cx="9369857" cy="9325630"/>
          </a:xfrm>
          <a:prstGeom prst="rect">
            <a:avLst/>
          </a:prstGeom>
          <a:noFill/>
        </p:spPr>
        <p:txBody>
          <a:bodyPr wrap="square" rtlCol="0">
            <a:spAutoFit/>
          </a:bodyPr>
          <a:lstStyle/>
          <a:p>
            <a:r>
              <a:rPr lang="en-US" sz="3000" b="1" dirty="0"/>
              <a:t>	“</a:t>
            </a:r>
            <a:r>
              <a:rPr lang="en-US" sz="3000" dirty="0"/>
              <a:t>Trafficking has existed in Native communities for centuries, since the earliest point of contact with Europeans” (Sweet, 2015). Human trafficking affects some of the most vulnerable populations around the world. The trafficking of persons is often associated with socio-economic problems, conflicts, and or natural disaster. Women, especially, are at a disadvantage due to symbolic violence and structural poverty. While there is little data to support human trafficking within Indigenous communities here in the United States and Canada, the deeply rooted challenges Indigenous people have endured for centuries such as colonization, forced migration, prostitution, and generational trauma are but a few of the underlying concerns. </a:t>
            </a:r>
          </a:p>
          <a:p>
            <a:r>
              <a:rPr lang="en-US" sz="3000" dirty="0"/>
              <a:t>	Despite the government's significant efforts to combat trafficking since the passage of the Trafficking Victim Protection Act (TVPA) in 2000 here in the United States and Canada’s added segment to the Immigration and Refugee Protection Act in 2002 that addressed trafficking briefly, sex trafficking of Indigenous women and girls continues strong. </a:t>
            </a:r>
          </a:p>
        </p:txBody>
      </p:sp>
      <p:sp>
        <p:nvSpPr>
          <p:cNvPr id="22" name="TextBox 21">
            <a:extLst>
              <a:ext uri="{FF2B5EF4-FFF2-40B4-BE49-F238E27FC236}">
                <a16:creationId xmlns:a16="http://schemas.microsoft.com/office/drawing/2014/main" id="{2B4DBA46-F4CE-AB40-8911-96EC47B93EDF}"/>
              </a:ext>
            </a:extLst>
          </p:cNvPr>
          <p:cNvSpPr txBox="1"/>
          <p:nvPr/>
        </p:nvSpPr>
        <p:spPr>
          <a:xfrm>
            <a:off x="445176" y="16611292"/>
            <a:ext cx="10597294" cy="4154984"/>
          </a:xfrm>
          <a:prstGeom prst="rect">
            <a:avLst/>
          </a:prstGeom>
          <a:noFill/>
        </p:spPr>
        <p:txBody>
          <a:bodyPr wrap="square" rtlCol="0">
            <a:spAutoFit/>
          </a:bodyPr>
          <a:lstStyle/>
          <a:p>
            <a:r>
              <a:rPr lang="en-US" sz="2400" dirty="0"/>
              <a:t>UNE and UW Library Databases were used, and exploration included: </a:t>
            </a:r>
          </a:p>
          <a:p>
            <a:endParaRPr lang="en-US" sz="2400" dirty="0"/>
          </a:p>
          <a:p>
            <a:r>
              <a:rPr lang="en-US" sz="2400" dirty="0"/>
              <a:t>	a. Human Trafficking and Indigenous Populations </a:t>
            </a:r>
          </a:p>
          <a:p>
            <a:endParaRPr lang="en-US" sz="2400" dirty="0"/>
          </a:p>
          <a:p>
            <a:r>
              <a:rPr lang="en-US" sz="2400" dirty="0"/>
              <a:t>	b. Relation between colonization and human trafficking of Indigenous women</a:t>
            </a:r>
          </a:p>
          <a:p>
            <a:endParaRPr lang="en-US" sz="2400" dirty="0"/>
          </a:p>
          <a:p>
            <a:r>
              <a:rPr lang="en-US" sz="2400" dirty="0"/>
              <a:t>	c. Risk factors contributing to the trafficking of Indigenous Women &amp; girls</a:t>
            </a:r>
          </a:p>
          <a:p>
            <a:endParaRPr lang="en-US" sz="2400" dirty="0"/>
          </a:p>
          <a:p>
            <a:r>
              <a:rPr lang="en-US" sz="2400" dirty="0"/>
              <a:t>	d. Preventative measures to end trafficking in Indigenous communities </a:t>
            </a:r>
          </a:p>
          <a:p>
            <a:endParaRPr lang="en-US" sz="2400" dirty="0"/>
          </a:p>
          <a:p>
            <a:endParaRPr lang="en-US" sz="2400" dirty="0"/>
          </a:p>
        </p:txBody>
      </p:sp>
      <p:sp>
        <p:nvSpPr>
          <p:cNvPr id="23" name="TextBox 22">
            <a:extLst>
              <a:ext uri="{FF2B5EF4-FFF2-40B4-BE49-F238E27FC236}">
                <a16:creationId xmlns:a16="http://schemas.microsoft.com/office/drawing/2014/main" id="{A6936176-DA06-0C41-8E40-8E45D2828196}"/>
              </a:ext>
            </a:extLst>
          </p:cNvPr>
          <p:cNvSpPr txBox="1"/>
          <p:nvPr/>
        </p:nvSpPr>
        <p:spPr>
          <a:xfrm>
            <a:off x="720284" y="21894506"/>
            <a:ext cx="18373690" cy="10741402"/>
          </a:xfrm>
          <a:prstGeom prst="rect">
            <a:avLst/>
          </a:prstGeom>
          <a:noFill/>
        </p:spPr>
        <p:txBody>
          <a:bodyPr wrap="square" rtlCol="0">
            <a:spAutoFit/>
          </a:bodyPr>
          <a:lstStyle/>
          <a:p>
            <a:pPr marL="457200" indent="-457200">
              <a:buFont typeface="Arial" panose="020B0604020202020204" pitchFamily="34" charset="0"/>
              <a:buChar char="•"/>
            </a:pPr>
            <a:r>
              <a:rPr lang="en-US" sz="4400" dirty="0"/>
              <a:t> Colonization, motives to secure land (forced migration), and residential schools (eliminating Native populations) play a major role in the hardships Indigenous communities have faced and still do today.</a:t>
            </a:r>
          </a:p>
          <a:p>
            <a:pPr marL="457200" indent="-457200">
              <a:buFont typeface="Arial" panose="020B0604020202020204" pitchFamily="34" charset="0"/>
              <a:buChar char="•"/>
            </a:pPr>
            <a:r>
              <a:rPr lang="en-US" sz="4400" dirty="0"/>
              <a:t>Current anti-trafficking legislation has failed Indigenous trafficking survivors, due to the focus being on foreign victims, which has ignored domestic victims. </a:t>
            </a:r>
          </a:p>
          <a:p>
            <a:pPr marL="457200" indent="-457200">
              <a:buFont typeface="Arial" panose="020B0604020202020204" pitchFamily="34" charset="0"/>
              <a:buChar char="•"/>
            </a:pPr>
            <a:r>
              <a:rPr lang="en-US" sz="4400" dirty="0"/>
              <a:t> To date, there are no Indian tribes within the United Stated that have statutes criminalizing human trafficking and there are a limited number of tribes that criminalize prostitution. </a:t>
            </a:r>
          </a:p>
          <a:p>
            <a:r>
              <a:rPr lang="en-US" sz="4400" dirty="0"/>
              <a:t>	</a:t>
            </a:r>
            <a:r>
              <a:rPr lang="en-US" sz="4400" dirty="0">
                <a:sym typeface="Wingdings" pitchFamily="2" charset="2"/>
              </a:rPr>
              <a:t>	- Of the tribes that do criminalize prostitution, the act of both the prostitute and patron is criminalized.</a:t>
            </a:r>
          </a:p>
          <a:p>
            <a:pPr marL="457200" indent="-457200">
              <a:buFont typeface="Arial" panose="020B0604020202020204" pitchFamily="34" charset="0"/>
              <a:buChar char="•"/>
            </a:pPr>
            <a:r>
              <a:rPr lang="en-US" sz="4400" dirty="0"/>
              <a:t> Risk factors for Indigenous women and girls include: </a:t>
            </a:r>
          </a:p>
          <a:p>
            <a:pPr marL="1828800" lvl="3" indent="-457200">
              <a:buFontTx/>
              <a:buChar char="-"/>
            </a:pPr>
            <a:r>
              <a:rPr lang="en-US" sz="4400" dirty="0"/>
              <a:t>Poverty </a:t>
            </a:r>
          </a:p>
          <a:p>
            <a:pPr marL="1828800" lvl="3" indent="-457200">
              <a:buFontTx/>
              <a:buChar char="-"/>
            </a:pPr>
            <a:r>
              <a:rPr lang="en-US" sz="4400" dirty="0"/>
              <a:t>Prostitution</a:t>
            </a:r>
          </a:p>
          <a:p>
            <a:pPr marL="1828800" lvl="3" indent="-457200">
              <a:buFontTx/>
              <a:buChar char="-"/>
            </a:pPr>
            <a:r>
              <a:rPr lang="en-US" sz="4400" dirty="0"/>
              <a:t>Violence </a:t>
            </a:r>
          </a:p>
          <a:p>
            <a:pPr marL="1828800" lvl="3" indent="-457200">
              <a:buFontTx/>
              <a:buChar char="-"/>
            </a:pPr>
            <a:r>
              <a:rPr lang="en-US" sz="4400" dirty="0"/>
              <a:t>Generational trauma </a:t>
            </a:r>
          </a:p>
          <a:p>
            <a:endParaRPr lang="en-US" sz="3200" dirty="0"/>
          </a:p>
        </p:txBody>
      </p:sp>
      <p:sp>
        <p:nvSpPr>
          <p:cNvPr id="24" name="TextBox 23">
            <a:extLst>
              <a:ext uri="{FF2B5EF4-FFF2-40B4-BE49-F238E27FC236}">
                <a16:creationId xmlns:a16="http://schemas.microsoft.com/office/drawing/2014/main" id="{CFDD61FA-E2A4-A440-8B3A-615611492581}"/>
              </a:ext>
            </a:extLst>
          </p:cNvPr>
          <p:cNvSpPr txBox="1"/>
          <p:nvPr/>
        </p:nvSpPr>
        <p:spPr>
          <a:xfrm>
            <a:off x="29685734" y="4399616"/>
            <a:ext cx="8190397" cy="861774"/>
          </a:xfrm>
          <a:prstGeom prst="rect">
            <a:avLst/>
          </a:prstGeom>
          <a:noFill/>
        </p:spPr>
        <p:txBody>
          <a:bodyPr wrap="square" rtlCol="0">
            <a:spAutoFit/>
          </a:bodyPr>
          <a:lstStyle/>
          <a:p>
            <a:r>
              <a:rPr lang="en-US" sz="5000" b="1" dirty="0"/>
              <a:t>Understanding the Situation</a:t>
            </a:r>
          </a:p>
        </p:txBody>
      </p:sp>
      <p:sp>
        <p:nvSpPr>
          <p:cNvPr id="25" name="TextBox 24">
            <a:extLst>
              <a:ext uri="{FF2B5EF4-FFF2-40B4-BE49-F238E27FC236}">
                <a16:creationId xmlns:a16="http://schemas.microsoft.com/office/drawing/2014/main" id="{95A1CD28-E2A8-FF41-BA89-114789B79297}"/>
              </a:ext>
            </a:extLst>
          </p:cNvPr>
          <p:cNvSpPr txBox="1"/>
          <p:nvPr/>
        </p:nvSpPr>
        <p:spPr>
          <a:xfrm>
            <a:off x="31833290" y="19743487"/>
            <a:ext cx="3291840" cy="861774"/>
          </a:xfrm>
          <a:prstGeom prst="rect">
            <a:avLst/>
          </a:prstGeom>
          <a:noFill/>
        </p:spPr>
        <p:txBody>
          <a:bodyPr wrap="square" rtlCol="0">
            <a:spAutoFit/>
          </a:bodyPr>
          <a:lstStyle/>
          <a:p>
            <a:r>
              <a:rPr lang="en-US" sz="5000" b="1" dirty="0"/>
              <a:t>Work Cited</a:t>
            </a:r>
          </a:p>
        </p:txBody>
      </p:sp>
      <p:sp>
        <p:nvSpPr>
          <p:cNvPr id="26" name="TextBox 25">
            <a:extLst>
              <a:ext uri="{FF2B5EF4-FFF2-40B4-BE49-F238E27FC236}">
                <a16:creationId xmlns:a16="http://schemas.microsoft.com/office/drawing/2014/main" id="{10332BD4-6B62-9E46-A8C4-40338E50E895}"/>
              </a:ext>
            </a:extLst>
          </p:cNvPr>
          <p:cNvSpPr txBox="1"/>
          <p:nvPr/>
        </p:nvSpPr>
        <p:spPr>
          <a:xfrm>
            <a:off x="28920731" y="5456964"/>
            <a:ext cx="9116957" cy="14342388"/>
          </a:xfrm>
          <a:prstGeom prst="rect">
            <a:avLst/>
          </a:prstGeom>
          <a:noFill/>
        </p:spPr>
        <p:txBody>
          <a:bodyPr wrap="square" rtlCol="0">
            <a:spAutoFit/>
          </a:bodyPr>
          <a:lstStyle/>
          <a:p>
            <a:pPr marL="285750" indent="-285750">
              <a:buFont typeface="Arial" panose="020B0604020202020204" pitchFamily="34" charset="0"/>
              <a:buChar char="•"/>
            </a:pPr>
            <a:r>
              <a:rPr lang="en-US" sz="2800" dirty="0"/>
              <a:t> </a:t>
            </a:r>
            <a:r>
              <a:rPr lang="en-US" sz="3000" dirty="0"/>
              <a:t>Indigenous women and girls are classified as one of the most vulnerable populations to be trafficked both in the United States and Canada. </a:t>
            </a:r>
          </a:p>
          <a:p>
            <a:pPr marL="285750" indent="-285750">
              <a:buFont typeface="Arial" panose="020B0604020202020204" pitchFamily="34" charset="0"/>
              <a:buChar char="•"/>
            </a:pPr>
            <a:r>
              <a:rPr lang="en-US" sz="3000" dirty="0"/>
              <a:t> Many of the underlying issues associated with the trafficking of the Indigenous link back to colonization, forced migration to secure land, and governmental motives to eliminate Native populations. </a:t>
            </a:r>
          </a:p>
          <a:p>
            <a:pPr marL="285750" indent="-285750">
              <a:buFont typeface="Arial" panose="020B0604020202020204" pitchFamily="34" charset="0"/>
              <a:buChar char="•"/>
            </a:pPr>
            <a:r>
              <a:rPr lang="en-US" sz="3000" dirty="0"/>
              <a:t> Risk factors include poverty, prostitution, violence (physical and sexual), and generational trauma.</a:t>
            </a:r>
          </a:p>
          <a:p>
            <a:pPr marL="285750" indent="-285750">
              <a:buFont typeface="Arial" panose="020B0604020202020204" pitchFamily="34" charset="0"/>
              <a:buChar char="•"/>
            </a:pPr>
            <a:r>
              <a:rPr lang="en-US" sz="3000" dirty="0"/>
              <a:t> The educational gap associated with human trafficking has limited the number of indigenous women and girls being identified, has limited their transition out of trafficking, as well as restoration of wellness </a:t>
            </a:r>
          </a:p>
          <a:p>
            <a:pPr marL="285750" indent="-285750">
              <a:buFont typeface="Arial" panose="020B0604020202020204" pitchFamily="34" charset="0"/>
              <a:buChar char="•"/>
            </a:pPr>
            <a:r>
              <a:rPr lang="en-US" sz="3000" dirty="0"/>
              <a:t>Although limited, current literature has focused on the commercial sex industry, indicating its prevalence over other forms of human trafficking. </a:t>
            </a:r>
          </a:p>
          <a:p>
            <a:pPr marL="285750" indent="-285750">
              <a:buFont typeface="Arial" panose="020B0604020202020204" pitchFamily="34" charset="0"/>
              <a:buChar char="•"/>
            </a:pPr>
            <a:r>
              <a:rPr lang="en-US" sz="3000" dirty="0"/>
              <a:t> Federal, state, and tribal governments must work diligently to ensure Indigenous women are provided with culturally appropriate responses and receive the necessary protections. </a:t>
            </a:r>
          </a:p>
          <a:p>
            <a:pPr marL="285750" indent="-285750">
              <a:buFont typeface="Arial" panose="020B0604020202020204" pitchFamily="34" charset="0"/>
              <a:buChar char="•"/>
            </a:pPr>
            <a:r>
              <a:rPr lang="en-US" sz="3000" dirty="0"/>
              <a:t> Tribal communities must also take initiative to raise public awareness and devote time to creating culturally specific legal and victim services </a:t>
            </a:r>
          </a:p>
          <a:p>
            <a:pPr marL="457200" indent="-457200">
              <a:buFont typeface="Arial" panose="020B0604020202020204" pitchFamily="34" charset="0"/>
              <a:buChar char="•"/>
            </a:pPr>
            <a:r>
              <a:rPr lang="en-US" sz="3000" dirty="0"/>
              <a:t> Necessary steps to aid survivors and prevent future trafficking are: </a:t>
            </a:r>
          </a:p>
          <a:p>
            <a:r>
              <a:rPr lang="en-US" sz="3000" dirty="0"/>
              <a:t>			- Survivor identification </a:t>
            </a:r>
          </a:p>
          <a:p>
            <a:r>
              <a:rPr lang="en-US" sz="3000" dirty="0"/>
              <a:t>			- Aiding survivors in exiting trafficking </a:t>
            </a:r>
          </a:p>
          <a:p>
            <a:r>
              <a:rPr lang="en-US" sz="3000" dirty="0"/>
              <a:t>			- Restoration of Psychological Wellness </a:t>
            </a:r>
          </a:p>
          <a:p>
            <a:r>
              <a:rPr lang="en-US" sz="3000" dirty="0"/>
              <a:t>			</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pic>
        <p:nvPicPr>
          <p:cNvPr id="31" name="Picture 30" descr="A group of people holding a sign&#10;&#10;Description automatically generated">
            <a:extLst>
              <a:ext uri="{FF2B5EF4-FFF2-40B4-BE49-F238E27FC236}">
                <a16:creationId xmlns:a16="http://schemas.microsoft.com/office/drawing/2014/main" id="{2F05A78E-13C4-D943-B56B-D0ACF9ADD0F2}"/>
              </a:ext>
            </a:extLst>
          </p:cNvPr>
          <p:cNvPicPr>
            <a:picLocks noChangeAspect="1"/>
          </p:cNvPicPr>
          <p:nvPr/>
        </p:nvPicPr>
        <p:blipFill>
          <a:blip r:embed="rId3"/>
          <a:stretch>
            <a:fillRect/>
          </a:stretch>
        </p:blipFill>
        <p:spPr>
          <a:xfrm>
            <a:off x="20282242" y="4935479"/>
            <a:ext cx="7125485" cy="3290929"/>
          </a:xfrm>
          <a:prstGeom prst="rect">
            <a:avLst/>
          </a:prstGeom>
          <a:effectLst>
            <a:outerShdw blurRad="1270000" dist="50800" algn="ctr" rotWithShape="0">
              <a:srgbClr val="000000">
                <a:alpha val="43137"/>
              </a:srgbClr>
            </a:outerShdw>
          </a:effectLst>
        </p:spPr>
      </p:pic>
      <p:sp>
        <p:nvSpPr>
          <p:cNvPr id="2" name="TextBox 1">
            <a:extLst>
              <a:ext uri="{FF2B5EF4-FFF2-40B4-BE49-F238E27FC236}">
                <a16:creationId xmlns:a16="http://schemas.microsoft.com/office/drawing/2014/main" id="{77659F36-2BCF-7746-9E1A-83F730047EE3}"/>
              </a:ext>
            </a:extLst>
          </p:cNvPr>
          <p:cNvSpPr txBox="1"/>
          <p:nvPr/>
        </p:nvSpPr>
        <p:spPr>
          <a:xfrm>
            <a:off x="20963124" y="21038843"/>
            <a:ext cx="6218717" cy="1077218"/>
          </a:xfrm>
          <a:prstGeom prst="rect">
            <a:avLst/>
          </a:prstGeom>
          <a:noFill/>
        </p:spPr>
        <p:txBody>
          <a:bodyPr wrap="square" rtlCol="0">
            <a:spAutoFit/>
          </a:bodyPr>
          <a:lstStyle/>
          <a:p>
            <a:pPr algn="ctr"/>
            <a:r>
              <a:rPr lang="en-US" sz="3200" b="1" dirty="0"/>
              <a:t>The Federal Violence Against Women Act of 1994 (VAWA) </a:t>
            </a:r>
          </a:p>
        </p:txBody>
      </p:sp>
      <p:sp>
        <p:nvSpPr>
          <p:cNvPr id="3" name="TextBox 2">
            <a:extLst>
              <a:ext uri="{FF2B5EF4-FFF2-40B4-BE49-F238E27FC236}">
                <a16:creationId xmlns:a16="http://schemas.microsoft.com/office/drawing/2014/main" id="{92EDF05B-A37F-6340-B61A-7A61E930F623}"/>
              </a:ext>
            </a:extLst>
          </p:cNvPr>
          <p:cNvSpPr txBox="1"/>
          <p:nvPr/>
        </p:nvSpPr>
        <p:spPr>
          <a:xfrm>
            <a:off x="20438669" y="22282267"/>
            <a:ext cx="7267629" cy="9787295"/>
          </a:xfrm>
          <a:prstGeom prst="rect">
            <a:avLst/>
          </a:prstGeom>
          <a:noFill/>
        </p:spPr>
        <p:txBody>
          <a:bodyPr wrap="square" rtlCol="0">
            <a:spAutoFit/>
          </a:bodyPr>
          <a:lstStyle/>
          <a:p>
            <a:pPr marL="285750" indent="-285750">
              <a:buFont typeface="Arial" panose="020B0604020202020204" pitchFamily="34" charset="0"/>
              <a:buChar char="•"/>
            </a:pPr>
            <a:r>
              <a:rPr lang="en-US" sz="3400" dirty="0"/>
              <a:t>VAWA is a combination of programs, initiatives, and various actions that were designed to improve criminal justice and community-based responses to violence against women, which included sexual violence in the United States. </a:t>
            </a:r>
          </a:p>
          <a:p>
            <a:endParaRPr lang="en-US" sz="3400" dirty="0"/>
          </a:p>
          <a:p>
            <a:pPr marL="285750" indent="-285750">
              <a:buFont typeface="Arial" panose="020B0604020202020204" pitchFamily="34" charset="0"/>
              <a:buChar char="•"/>
            </a:pPr>
            <a:r>
              <a:rPr lang="en-US" sz="3400" dirty="0"/>
              <a:t> Due to Public Law 280 that was passed in 1953, certain jurisdictions were transferred from the federal government to the state of Indian country. </a:t>
            </a:r>
          </a:p>
          <a:p>
            <a:endParaRPr lang="en-US" sz="3400" dirty="0"/>
          </a:p>
          <a:p>
            <a:pPr marL="285750" indent="-285750">
              <a:buFont typeface="Arial" panose="020B0604020202020204" pitchFamily="34" charset="0"/>
              <a:buChar char="•"/>
            </a:pPr>
            <a:r>
              <a:rPr lang="en-US" sz="3400" dirty="0"/>
              <a:t> VAWA has been reauthorized three times since 1994 and it was not until 2013 when it included Title IX Safety for Indian Women. </a:t>
            </a:r>
          </a:p>
          <a:p>
            <a:pPr marL="285750" indent="-285750">
              <a:buFont typeface="Arial" panose="020B0604020202020204" pitchFamily="34" charset="0"/>
              <a:buChar char="•"/>
            </a:pPr>
            <a:endParaRPr lang="en-US" dirty="0"/>
          </a:p>
        </p:txBody>
      </p:sp>
      <p:sp>
        <p:nvSpPr>
          <p:cNvPr id="5" name="Rounded Rectangular Callout 4">
            <a:extLst>
              <a:ext uri="{FF2B5EF4-FFF2-40B4-BE49-F238E27FC236}">
                <a16:creationId xmlns:a16="http://schemas.microsoft.com/office/drawing/2014/main" id="{E18E6C8F-0087-D545-9F1F-F875BD73C50F}"/>
              </a:ext>
            </a:extLst>
          </p:cNvPr>
          <p:cNvSpPr/>
          <p:nvPr/>
        </p:nvSpPr>
        <p:spPr>
          <a:xfrm>
            <a:off x="11051336" y="4091865"/>
            <a:ext cx="8549324" cy="8132433"/>
          </a:xfrm>
          <a:prstGeom prst="wedgeRoundRectCallout">
            <a:avLst>
              <a:gd name="adj1" fmla="val -60492"/>
              <a:gd name="adj2" fmla="val -16473"/>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2A4571A6-8916-994C-B3F8-8CE9DEFB586C}"/>
              </a:ext>
            </a:extLst>
          </p:cNvPr>
          <p:cNvSpPr txBox="1"/>
          <p:nvPr/>
        </p:nvSpPr>
        <p:spPr>
          <a:xfrm>
            <a:off x="12370633" y="4353554"/>
            <a:ext cx="6028137" cy="707886"/>
          </a:xfrm>
          <a:prstGeom prst="rect">
            <a:avLst/>
          </a:prstGeom>
          <a:noFill/>
        </p:spPr>
        <p:txBody>
          <a:bodyPr wrap="square" rtlCol="0">
            <a:spAutoFit/>
          </a:bodyPr>
          <a:lstStyle/>
          <a:p>
            <a:r>
              <a:rPr lang="en-US" sz="4000" b="1" dirty="0"/>
              <a:t>Defining Human Trafficking </a:t>
            </a:r>
          </a:p>
        </p:txBody>
      </p:sp>
      <p:sp>
        <p:nvSpPr>
          <p:cNvPr id="20" name="TextBox 19">
            <a:extLst>
              <a:ext uri="{FF2B5EF4-FFF2-40B4-BE49-F238E27FC236}">
                <a16:creationId xmlns:a16="http://schemas.microsoft.com/office/drawing/2014/main" id="{0D083598-7C23-9240-AE21-89A1A2C157FC}"/>
              </a:ext>
            </a:extLst>
          </p:cNvPr>
          <p:cNvSpPr txBox="1"/>
          <p:nvPr/>
        </p:nvSpPr>
        <p:spPr>
          <a:xfrm>
            <a:off x="20014239" y="9743044"/>
            <a:ext cx="8389226" cy="796367"/>
          </a:xfrm>
          <a:prstGeom prst="rect">
            <a:avLst/>
          </a:prstGeom>
          <a:noFill/>
        </p:spPr>
        <p:txBody>
          <a:bodyPr wrap="square" rtlCol="0">
            <a:spAutoFit/>
          </a:bodyPr>
          <a:lstStyle/>
          <a:p>
            <a:r>
              <a:rPr lang="en-US" sz="4500" b="1" dirty="0"/>
              <a:t>Noteworthy Statistics to Consider</a:t>
            </a:r>
          </a:p>
        </p:txBody>
      </p:sp>
      <p:sp>
        <p:nvSpPr>
          <p:cNvPr id="27" name="TextBox 26">
            <a:extLst>
              <a:ext uri="{FF2B5EF4-FFF2-40B4-BE49-F238E27FC236}">
                <a16:creationId xmlns:a16="http://schemas.microsoft.com/office/drawing/2014/main" id="{ECBFAADB-4708-EC42-A62D-5254D66F6F2B}"/>
              </a:ext>
            </a:extLst>
          </p:cNvPr>
          <p:cNvSpPr txBox="1"/>
          <p:nvPr/>
        </p:nvSpPr>
        <p:spPr>
          <a:xfrm>
            <a:off x="28676086" y="20605260"/>
            <a:ext cx="9411750" cy="11680093"/>
          </a:xfrm>
          <a:prstGeom prst="rect">
            <a:avLst/>
          </a:prstGeom>
          <a:noFill/>
        </p:spPr>
        <p:txBody>
          <a:bodyPr wrap="square" rtlCol="0">
            <a:spAutoFit/>
          </a:bodyPr>
          <a:lstStyle/>
          <a:p>
            <a:pPr marL="457200" marR="0" indent="-457200">
              <a:lnSpc>
                <a:spcPct val="200000"/>
              </a:lnSpc>
              <a:spcBef>
                <a:spcPts val="0"/>
              </a:spcBef>
              <a:spcAft>
                <a:spcPts val="0"/>
              </a:spcAft>
            </a:pPr>
            <a:r>
              <a:rPr lang="en-US" sz="1200" dirty="0">
                <a:latin typeface="Times New Roman" panose="02020603050405020304" pitchFamily="18" charset="0"/>
                <a:ea typeface="Times New Roman" panose="02020603050405020304" pitchFamily="18" charset="0"/>
              </a:rPr>
              <a:t>Aguirre, R. (2017). Sex Trafficking and Rural Communities: A Review of the Literature, </a:t>
            </a:r>
            <a:r>
              <a:rPr lang="en-US" sz="1200" i="1" dirty="0">
                <a:latin typeface="Times New Roman" panose="02020603050405020304" pitchFamily="18" charset="0"/>
                <a:ea typeface="Times New Roman" panose="02020603050405020304" pitchFamily="18" charset="0"/>
              </a:rPr>
              <a:t>Contemporary Rural Social Work Journa</a:t>
            </a:r>
            <a:r>
              <a:rPr lang="en-US" sz="1200" dirty="0">
                <a:latin typeface="Times New Roman" panose="02020603050405020304" pitchFamily="18" charset="0"/>
                <a:ea typeface="Times New Roman" panose="02020603050405020304" pitchFamily="18" charset="0"/>
              </a:rPr>
              <a:t>l: Vol. 9 : No. 1 , Article 13</a:t>
            </a:r>
          </a:p>
          <a:p>
            <a:pPr marL="457200" marR="0" indent="-457200" algn="just">
              <a:lnSpc>
                <a:spcPct val="200000"/>
              </a:lnSpc>
              <a:spcBef>
                <a:spcPts val="0"/>
              </a:spcBef>
              <a:spcAft>
                <a:spcPts val="0"/>
              </a:spcAft>
            </a:pPr>
            <a:r>
              <a:rPr lang="en-US" sz="1200" dirty="0">
                <a:latin typeface="Times New Roman" panose="02020603050405020304" pitchFamily="18" charset="0"/>
                <a:ea typeface="Times New Roman" panose="02020603050405020304" pitchFamily="18" charset="0"/>
              </a:rPr>
              <a:t>Bourgeois, R. (2015). Colonial exploitation: The Canadian State and the Trafficking of Indigenous Women and Girls in Canada. </a:t>
            </a:r>
            <a:r>
              <a:rPr lang="en-US" sz="1200" i="1" dirty="0">
                <a:latin typeface="Times New Roman" panose="02020603050405020304" pitchFamily="18" charset="0"/>
                <a:ea typeface="Times New Roman" panose="02020603050405020304" pitchFamily="18" charset="0"/>
              </a:rPr>
              <a:t>UCLA Law Review, 62(6),</a:t>
            </a:r>
            <a:r>
              <a:rPr lang="en-US" sz="1200" dirty="0">
                <a:latin typeface="Times New Roman" panose="02020603050405020304" pitchFamily="18" charset="0"/>
                <a:ea typeface="Times New Roman" panose="02020603050405020304" pitchFamily="18" charset="0"/>
              </a:rPr>
              <a:t> 1426-1463.</a:t>
            </a:r>
          </a:p>
          <a:p>
            <a:pPr marL="457200" marR="0" indent="-457200">
              <a:lnSpc>
                <a:spcPct val="200000"/>
              </a:lnSpc>
              <a:spcBef>
                <a:spcPts val="0"/>
              </a:spcBef>
              <a:spcAft>
                <a:spcPts val="0"/>
              </a:spcAft>
            </a:pPr>
            <a:r>
              <a:rPr lang="en-US" sz="1200" dirty="0">
                <a:latin typeface="Times New Roman" panose="02020603050405020304" pitchFamily="18" charset="0"/>
                <a:ea typeface="Times New Roman" panose="02020603050405020304" pitchFamily="18" charset="0"/>
              </a:rPr>
              <a:t>Chong, N. (2014). Human Trafficking and Sex Industry: Does Ethnicity and Race Matter?, </a:t>
            </a:r>
            <a:r>
              <a:rPr lang="en-US" sz="1200" i="1" dirty="0">
                <a:latin typeface="Times New Roman" panose="02020603050405020304" pitchFamily="18" charset="0"/>
                <a:ea typeface="Times New Roman" panose="02020603050405020304" pitchFamily="18" charset="0"/>
              </a:rPr>
              <a:t>Journal of Intercultural Studies, 35</a:t>
            </a:r>
            <a:r>
              <a:rPr lang="en-US" sz="1200" dirty="0">
                <a:latin typeface="Times New Roman" panose="02020603050405020304" pitchFamily="18" charset="0"/>
                <a:ea typeface="Times New Roman" panose="02020603050405020304" pitchFamily="18" charset="0"/>
              </a:rPr>
              <a:t> (2), 196-213, DOI: 10.1080/07256868.2014.885413</a:t>
            </a:r>
          </a:p>
          <a:p>
            <a:pPr marL="457200" marR="0" indent="-457200">
              <a:lnSpc>
                <a:spcPct val="200000"/>
              </a:lnSpc>
              <a:spcBef>
                <a:spcPts val="0"/>
              </a:spcBef>
              <a:spcAft>
                <a:spcPts val="0"/>
              </a:spcAft>
            </a:pPr>
            <a:r>
              <a:rPr lang="en-US" sz="1200" dirty="0" err="1">
                <a:latin typeface="Times New Roman" panose="02020603050405020304" pitchFamily="18" charset="0"/>
                <a:ea typeface="Times New Roman" panose="02020603050405020304" pitchFamily="18" charset="0"/>
              </a:rPr>
              <a:t>Cockbain</a:t>
            </a:r>
            <a:r>
              <a:rPr lang="en-US" sz="1200">
                <a:latin typeface="Times New Roman" panose="02020603050405020304" pitchFamily="18" charset="0"/>
                <a:ea typeface="Times New Roman" panose="02020603050405020304" pitchFamily="18" charset="0"/>
              </a:rPr>
              <a:t>, E., Bowers, K. Human trafficking for sex, </a:t>
            </a:r>
            <a:r>
              <a:rPr lang="en-US" sz="1200" err="1">
                <a:latin typeface="Times New Roman" panose="02020603050405020304" pitchFamily="18" charset="0"/>
                <a:ea typeface="Times New Roman" panose="02020603050405020304" pitchFamily="18" charset="0"/>
              </a:rPr>
              <a:t>labour</a:t>
            </a:r>
            <a:r>
              <a:rPr lang="en-US" sz="1200">
                <a:latin typeface="Times New Roman" panose="02020603050405020304" pitchFamily="18" charset="0"/>
                <a:ea typeface="Times New Roman" panose="02020603050405020304" pitchFamily="18" charset="0"/>
              </a:rPr>
              <a:t> and domestic servitude: how do key trafficking types compare and what are their predictors?. Crime Law Soc Change 72, 9–34 (2019). https://doi.org/10.1007/s10611-019-09836-7</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Congressional Research Services. (2013). Public Law No: 113-4. Retrieved from: https://congress.gov/bill/113th-congress/senate-bill/47.</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Deer, S. (2010). Relocation revisited: Sex trafficking of native women in the united states. </a:t>
            </a:r>
            <a:r>
              <a:rPr lang="en-US" sz="1200" i="1">
                <a:latin typeface="Times New Roman" panose="02020603050405020304" pitchFamily="18" charset="0"/>
                <a:ea typeface="Times New Roman" panose="02020603050405020304" pitchFamily="18" charset="0"/>
              </a:rPr>
              <a:t>William Mitchell Law Review, 36(2),</a:t>
            </a:r>
            <a:r>
              <a:rPr lang="en-US" sz="1200">
                <a:latin typeface="Times New Roman" panose="02020603050405020304" pitchFamily="18" charset="0"/>
                <a:ea typeface="Times New Roman" panose="02020603050405020304" pitchFamily="18" charset="0"/>
              </a:rPr>
              <a:t> 621-683.</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Department of Justice. (2017). Framing Paper Summary: Consultation Questions on Conducting Research and Training on Human trafficking. Retrieved from: https://www.justice.gov/ovw/page/file/998081/download</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Ford, K (n.d.). Tribal Justice and Sex Trafficking: Implications for State Court Response. Retrieved from: https://courtinnovation.org </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Hart, R. A. (2010). No exceptions made: Sexual assault against Native American women and the denial of reproductive healthcare services. </a:t>
            </a:r>
            <a:r>
              <a:rPr lang="en-US" sz="1200" i="1">
                <a:latin typeface="Times New Roman" panose="02020603050405020304" pitchFamily="18" charset="0"/>
                <a:ea typeface="Times New Roman" panose="02020603050405020304" pitchFamily="18" charset="0"/>
              </a:rPr>
              <a:t>Wisconsin Journal of Law, Gender &amp; Society, 25(2),</a:t>
            </a:r>
            <a:r>
              <a:rPr lang="en-US" sz="1200">
                <a:latin typeface="Times New Roman" panose="02020603050405020304" pitchFamily="18" charset="0"/>
                <a:ea typeface="Times New Roman" panose="02020603050405020304" pitchFamily="18" charset="0"/>
              </a:rPr>
              <a:t> 209-260.</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Melton, A (</a:t>
            </a:r>
            <a:r>
              <a:rPr lang="en-US" sz="1200" err="1">
                <a:latin typeface="Times New Roman" panose="02020603050405020304" pitchFamily="18" charset="0"/>
                <a:ea typeface="Times New Roman" panose="02020603050405020304" pitchFamily="18" charset="0"/>
              </a:rPr>
              <a:t>n.d</a:t>
            </a:r>
            <a:r>
              <a:rPr lang="en-US" sz="1200">
                <a:latin typeface="Times New Roman" panose="02020603050405020304" pitchFamily="18" charset="0"/>
                <a:ea typeface="Times New Roman" panose="02020603050405020304" pitchFamily="18" charset="0"/>
              </a:rPr>
              <a:t>). Public Law 280: Issues and Concern for Victims of Crime in Indian Country. Retrieved from: http://www.aidainc.net/Publications/pl280.htm</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Hodge, D. (2014). Assisting Victims of Human Trafficking: Strategies to Facilitate Identification, Exit from Trafficking, and the Restoration of Wellness. </a:t>
            </a:r>
            <a:r>
              <a:rPr lang="en-US" sz="1200" i="1">
                <a:latin typeface="Times New Roman" panose="02020603050405020304" pitchFamily="18" charset="0"/>
                <a:ea typeface="Times New Roman" panose="02020603050405020304" pitchFamily="18" charset="0"/>
              </a:rPr>
              <a:t>Social Work,</a:t>
            </a:r>
            <a:r>
              <a:rPr lang="en-US" sz="1200">
                <a:latin typeface="Times New Roman" panose="02020603050405020304" pitchFamily="18" charset="0"/>
                <a:ea typeface="Times New Roman" panose="02020603050405020304" pitchFamily="18" charset="0"/>
              </a:rPr>
              <a:t> </a:t>
            </a:r>
            <a:r>
              <a:rPr lang="en-US" sz="1200" i="1">
                <a:latin typeface="Times New Roman" panose="02020603050405020304" pitchFamily="18" charset="0"/>
                <a:ea typeface="Times New Roman" panose="02020603050405020304" pitchFamily="18" charset="0"/>
              </a:rPr>
              <a:t>59</a:t>
            </a:r>
            <a:r>
              <a:rPr lang="en-US" sz="1200">
                <a:latin typeface="Times New Roman" panose="02020603050405020304" pitchFamily="18" charset="0"/>
                <a:ea typeface="Times New Roman" panose="02020603050405020304" pitchFamily="18" charset="0"/>
              </a:rPr>
              <a:t>(2), 111-118. </a:t>
            </a:r>
          </a:p>
          <a:p>
            <a:pPr marL="457200" marR="0" indent="-457200">
              <a:lnSpc>
                <a:spcPct val="200000"/>
              </a:lnSpc>
              <a:spcBef>
                <a:spcPts val="0"/>
              </a:spcBef>
              <a:spcAft>
                <a:spcPts val="0"/>
              </a:spcAft>
            </a:pPr>
            <a:r>
              <a:rPr lang="en-US" sz="1200" err="1">
                <a:latin typeface="Times New Roman" panose="02020603050405020304" pitchFamily="18" charset="0"/>
                <a:ea typeface="Times New Roman" panose="02020603050405020304" pitchFamily="18" charset="0"/>
              </a:rPr>
              <a:t>Koepplinger</a:t>
            </a:r>
            <a:r>
              <a:rPr lang="en-US" sz="1200">
                <a:latin typeface="Times New Roman" panose="02020603050405020304" pitchFamily="18" charset="0"/>
                <a:ea typeface="Times New Roman" panose="02020603050405020304" pitchFamily="18" charset="0"/>
              </a:rPr>
              <a:t>, S. (2008). Sex trafficking of American Indian women and girls in Minnesota. </a:t>
            </a:r>
            <a:r>
              <a:rPr lang="en-US" sz="1200" i="1">
                <a:latin typeface="Times New Roman" panose="02020603050405020304" pitchFamily="18" charset="0"/>
                <a:ea typeface="Times New Roman" panose="02020603050405020304" pitchFamily="18" charset="0"/>
              </a:rPr>
              <a:t>University of St. Thomas Law Journal, 6</a:t>
            </a:r>
            <a:r>
              <a:rPr lang="en-US" sz="1200">
                <a:latin typeface="Times New Roman" panose="02020603050405020304" pitchFamily="18" charset="0"/>
                <a:ea typeface="Times New Roman" panose="02020603050405020304" pitchFamily="18" charset="0"/>
              </a:rPr>
              <a:t>(1)</a:t>
            </a:r>
            <a:r>
              <a:rPr lang="en-US" sz="1200" i="1">
                <a:latin typeface="Times New Roman" panose="02020603050405020304" pitchFamily="18" charset="0"/>
                <a:ea typeface="Times New Roman" panose="02020603050405020304" pitchFamily="18" charset="0"/>
              </a:rPr>
              <a:t>,</a:t>
            </a:r>
            <a:r>
              <a:rPr lang="en-US" sz="1200">
                <a:latin typeface="Times New Roman" panose="02020603050405020304" pitchFamily="18" charset="0"/>
                <a:ea typeface="Times New Roman" panose="02020603050405020304" pitchFamily="18" charset="0"/>
              </a:rPr>
              <a:t> 129-137.</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Johnson, A. L. (2012). perfect storm: The U.S. anti-trafficking regime's failure to stop the sex trafficking of American Indian women and girls. </a:t>
            </a:r>
            <a:r>
              <a:rPr lang="en-US" sz="1200" i="1">
                <a:latin typeface="Times New Roman" panose="02020603050405020304" pitchFamily="18" charset="0"/>
                <a:ea typeface="Times New Roman" panose="02020603050405020304" pitchFamily="18" charset="0"/>
              </a:rPr>
              <a:t>Columbia Human Rights Law Review, 43(2),</a:t>
            </a:r>
            <a:r>
              <a:rPr lang="en-US" sz="1200">
                <a:latin typeface="Times New Roman" panose="02020603050405020304" pitchFamily="18" charset="0"/>
                <a:ea typeface="Times New Roman" panose="02020603050405020304" pitchFamily="18" charset="0"/>
              </a:rPr>
              <a:t> 617-710.</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Joshi, A. (2002). The face of human trafficking. Hastings Women's Law Journal, 13(1), 31-52.</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Modi, M. N., Palmer, S., &amp; Armstrong, A. (2014). The role of Violence Against Women Act in addressing intimate partner violence: a public health issue. </a:t>
            </a:r>
            <a:r>
              <a:rPr lang="en-US" sz="1200" i="1">
                <a:latin typeface="Times New Roman" panose="02020603050405020304" pitchFamily="18" charset="0"/>
                <a:ea typeface="Times New Roman" panose="02020603050405020304" pitchFamily="18" charset="0"/>
              </a:rPr>
              <a:t>Journal of women's health (2002)</a:t>
            </a:r>
            <a:r>
              <a:rPr lang="en-US" sz="1200">
                <a:latin typeface="Times New Roman" panose="02020603050405020304" pitchFamily="18" charset="0"/>
                <a:ea typeface="Times New Roman" panose="02020603050405020304" pitchFamily="18" charset="0"/>
              </a:rPr>
              <a:t>, </a:t>
            </a:r>
            <a:r>
              <a:rPr lang="en-US" sz="1200" i="1">
                <a:latin typeface="Times New Roman" panose="02020603050405020304" pitchFamily="18" charset="0"/>
                <a:ea typeface="Times New Roman" panose="02020603050405020304" pitchFamily="18" charset="0"/>
              </a:rPr>
              <a:t>23</a:t>
            </a:r>
            <a:r>
              <a:rPr lang="en-US" sz="1200">
                <a:latin typeface="Times New Roman" panose="02020603050405020304" pitchFamily="18" charset="0"/>
                <a:ea typeface="Times New Roman" panose="02020603050405020304" pitchFamily="18" charset="0"/>
              </a:rPr>
              <a:t>(3), 253–259. https://doi.org/10.1089/jwh.2013.4387</a:t>
            </a:r>
          </a:p>
          <a:p>
            <a:pPr marL="457200" marR="0" indent="-457200">
              <a:lnSpc>
                <a:spcPct val="200000"/>
              </a:lnSpc>
              <a:spcBef>
                <a:spcPts val="0"/>
              </a:spcBef>
              <a:spcAft>
                <a:spcPts val="0"/>
              </a:spcAft>
            </a:pPr>
            <a:r>
              <a:rPr lang="en-US" sz="1200" err="1">
                <a:latin typeface="Times New Roman" panose="02020603050405020304" pitchFamily="18" charset="0"/>
                <a:ea typeface="Times New Roman" panose="02020603050405020304" pitchFamily="18" charset="0"/>
              </a:rPr>
              <a:t>Okech</a:t>
            </a:r>
            <a:r>
              <a:rPr lang="en-US" sz="1200">
                <a:latin typeface="Times New Roman" panose="02020603050405020304" pitchFamily="18" charset="0"/>
                <a:ea typeface="Times New Roman" panose="02020603050405020304" pitchFamily="18" charset="0"/>
              </a:rPr>
              <a:t>, D.; </a:t>
            </a:r>
            <a:r>
              <a:rPr lang="en-US" sz="1200" err="1">
                <a:latin typeface="Times New Roman" panose="02020603050405020304" pitchFamily="18" charset="0"/>
                <a:ea typeface="Times New Roman" panose="02020603050405020304" pitchFamily="18" charset="0"/>
              </a:rPr>
              <a:t>Morreau</a:t>
            </a:r>
            <a:r>
              <a:rPr lang="en-US" sz="1200">
                <a:latin typeface="Times New Roman" panose="02020603050405020304" pitchFamily="18" charset="0"/>
                <a:ea typeface="Times New Roman" panose="02020603050405020304" pitchFamily="18" charset="0"/>
              </a:rPr>
              <a:t>, W.; Benson, K. (2012). Human trafficking: Improving victim identification and service provision. International Social Work, 55(4), 488-503. </a:t>
            </a:r>
          </a:p>
          <a:p>
            <a:pPr marL="457200" marR="0" indent="-457200">
              <a:lnSpc>
                <a:spcPct val="200000"/>
              </a:lnSpc>
              <a:spcBef>
                <a:spcPts val="0"/>
              </a:spcBef>
              <a:spcAft>
                <a:spcPts val="0"/>
              </a:spcAft>
            </a:pPr>
            <a:r>
              <a:rPr lang="en-US" sz="1200">
                <a:latin typeface="Times New Roman" panose="02020603050405020304" pitchFamily="18" charset="0"/>
                <a:ea typeface="Times New Roman" panose="02020603050405020304" pitchFamily="18" charset="0"/>
              </a:rPr>
              <a:t>Tribal Court Clearinghouse. (</a:t>
            </a:r>
            <a:r>
              <a:rPr lang="en-US" sz="1200" err="1">
                <a:latin typeface="Times New Roman" panose="02020603050405020304" pitchFamily="18" charset="0"/>
                <a:ea typeface="Times New Roman" panose="02020603050405020304" pitchFamily="18" charset="0"/>
              </a:rPr>
              <a:t>n.d</a:t>
            </a:r>
            <a:r>
              <a:rPr lang="en-US" sz="1200">
                <a:latin typeface="Times New Roman" panose="02020603050405020304" pitchFamily="18" charset="0"/>
                <a:ea typeface="Times New Roman" panose="02020603050405020304" pitchFamily="18" charset="0"/>
              </a:rPr>
              <a:t>). Introduction to the Violence Against Women Act. Retrieved from: https://www.tribal-institute.org/lists/title_ix.htm</a:t>
            </a:r>
          </a:p>
          <a:p>
            <a:pPr>
              <a:lnSpc>
                <a:spcPct val="200000"/>
              </a:lnSpc>
            </a:pPr>
            <a:r>
              <a:rPr lang="en-US" sz="1200">
                <a:latin typeface="Times New Roman" panose="02020603050405020304" pitchFamily="18" charset="0"/>
                <a:ea typeface="Times New Roman" panose="02020603050405020304" pitchFamily="18" charset="0"/>
              </a:rPr>
              <a:t> </a:t>
            </a:r>
          </a:p>
          <a:p>
            <a:r>
              <a:rPr lang="en-US" sz="1200"/>
              <a:t> </a:t>
            </a:r>
          </a:p>
          <a:p>
            <a:endParaRPr lang="en-US"/>
          </a:p>
        </p:txBody>
      </p:sp>
      <p:pic>
        <p:nvPicPr>
          <p:cNvPr id="29" name="Picture 28" descr="A picture containing holding, man&#10;&#10;Description automatically generated">
            <a:extLst>
              <a:ext uri="{FF2B5EF4-FFF2-40B4-BE49-F238E27FC236}">
                <a16:creationId xmlns:a16="http://schemas.microsoft.com/office/drawing/2014/main" id="{4F0AE0A5-DFDF-6941-ADC8-6E8F7CBE9FE7}"/>
              </a:ext>
            </a:extLst>
          </p:cNvPr>
          <p:cNvPicPr>
            <a:picLocks noChangeAspect="1"/>
          </p:cNvPicPr>
          <p:nvPr/>
        </p:nvPicPr>
        <p:blipFill>
          <a:blip r:embed="rId4"/>
          <a:stretch>
            <a:fillRect/>
          </a:stretch>
        </p:blipFill>
        <p:spPr>
          <a:xfrm>
            <a:off x="11509002" y="15946855"/>
            <a:ext cx="7717782" cy="4197096"/>
          </a:xfrm>
          <a:prstGeom prst="rect">
            <a:avLst/>
          </a:prstGeom>
          <a:effectLst>
            <a:outerShdw blurRad="825500" dist="50800" dir="5400000" algn="ctr" rotWithShape="0">
              <a:srgbClr val="000000"/>
            </a:outerShdw>
          </a:effectLst>
        </p:spPr>
      </p:pic>
      <p:sp>
        <p:nvSpPr>
          <p:cNvPr id="30" name="Rounded Rectangular Callout 29">
            <a:extLst>
              <a:ext uri="{FF2B5EF4-FFF2-40B4-BE49-F238E27FC236}">
                <a16:creationId xmlns:a16="http://schemas.microsoft.com/office/drawing/2014/main" id="{DA9DB864-14ED-5C40-9756-64C866D5CE0E}"/>
              </a:ext>
            </a:extLst>
          </p:cNvPr>
          <p:cNvSpPr/>
          <p:nvPr/>
        </p:nvSpPr>
        <p:spPr>
          <a:xfrm>
            <a:off x="11137138" y="12517799"/>
            <a:ext cx="8318466" cy="3139470"/>
          </a:xfrm>
          <a:prstGeom prst="wedgeRoundRectCallout">
            <a:avLst>
              <a:gd name="adj1" fmla="val -59759"/>
              <a:gd name="adj2" fmla="val -24973"/>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54E85F4D-EA57-194F-A525-06C104A942B6}"/>
              </a:ext>
            </a:extLst>
          </p:cNvPr>
          <p:cNvSpPr txBox="1"/>
          <p:nvPr/>
        </p:nvSpPr>
        <p:spPr>
          <a:xfrm>
            <a:off x="12127978" y="12594531"/>
            <a:ext cx="6513445" cy="1154162"/>
          </a:xfrm>
          <a:prstGeom prst="rect">
            <a:avLst/>
          </a:prstGeom>
          <a:noFill/>
        </p:spPr>
        <p:txBody>
          <a:bodyPr wrap="square" rtlCol="0">
            <a:spAutoFit/>
          </a:bodyPr>
          <a:lstStyle/>
          <a:p>
            <a:pPr algn="ctr"/>
            <a:r>
              <a:rPr lang="en-US" sz="2300" b="1" dirty="0"/>
              <a:t>Evidence suggests that Indigenous communities experience some of the highest rates of violence in the country</a:t>
            </a:r>
          </a:p>
        </p:txBody>
      </p:sp>
      <p:sp>
        <p:nvSpPr>
          <p:cNvPr id="33" name="TextBox 32">
            <a:extLst>
              <a:ext uri="{FF2B5EF4-FFF2-40B4-BE49-F238E27FC236}">
                <a16:creationId xmlns:a16="http://schemas.microsoft.com/office/drawing/2014/main" id="{4A0765DD-71AF-7A41-8A63-7BBFB8AA8427}"/>
              </a:ext>
            </a:extLst>
          </p:cNvPr>
          <p:cNvSpPr txBox="1"/>
          <p:nvPr/>
        </p:nvSpPr>
        <p:spPr>
          <a:xfrm>
            <a:off x="11593778" y="13613855"/>
            <a:ext cx="7581847" cy="2308324"/>
          </a:xfrm>
          <a:prstGeom prst="rect">
            <a:avLst/>
          </a:prstGeom>
          <a:noFill/>
        </p:spPr>
        <p:txBody>
          <a:bodyPr wrap="square" rtlCol="0">
            <a:spAutoFit/>
          </a:bodyPr>
          <a:lstStyle/>
          <a:p>
            <a:pPr marL="285750" indent="-285750">
              <a:buFont typeface="Arial" panose="020B0604020202020204" pitchFamily="34" charset="0"/>
              <a:buChar char="•"/>
            </a:pPr>
            <a:r>
              <a:rPr lang="en-US" sz="2100" dirty="0"/>
              <a:t>According to </a:t>
            </a:r>
            <a:r>
              <a:rPr lang="en-US" sz="2100" dirty="0" err="1"/>
              <a:t>Koepplinger</a:t>
            </a:r>
            <a:r>
              <a:rPr lang="en-US" sz="2100" dirty="0"/>
              <a:t>, one study found that 80% of Indigenous participants has experienced some form of violence within their family</a:t>
            </a:r>
          </a:p>
          <a:p>
            <a:pPr marL="285750" indent="-285750">
              <a:buFont typeface="Arial" panose="020B0604020202020204" pitchFamily="34" charset="0"/>
              <a:buChar char="•"/>
            </a:pPr>
            <a:r>
              <a:rPr lang="en-US" sz="2100" dirty="0"/>
              <a:t> 75% of Indigenous females experienced some form of sexual abuse before the </a:t>
            </a:r>
            <a:r>
              <a:rPr lang="en-US" sz="2100" b="1" u="sng" dirty="0"/>
              <a:t>age of 18</a:t>
            </a:r>
            <a:r>
              <a:rPr lang="en-US" sz="2100" dirty="0"/>
              <a:t>, 50% before the </a:t>
            </a:r>
            <a:r>
              <a:rPr lang="en-US" sz="2100" b="1" u="sng" dirty="0"/>
              <a:t>age of 13</a:t>
            </a:r>
            <a:r>
              <a:rPr lang="en-US" sz="2100" dirty="0"/>
              <a:t>, and 25% before the </a:t>
            </a:r>
            <a:r>
              <a:rPr lang="en-US" sz="2100" b="1" u="sng" dirty="0"/>
              <a:t>age of 7</a:t>
            </a:r>
          </a:p>
          <a:p>
            <a:pPr algn="ctr"/>
            <a:endParaRPr lang="en-US" dirty="0">
              <a:solidFill>
                <a:schemeClr val="tx1">
                  <a:lumMod val="85000"/>
                  <a:lumOff val="15000"/>
                </a:schemeClr>
              </a:solidFill>
            </a:endParaRPr>
          </a:p>
        </p:txBody>
      </p:sp>
      <p:sp>
        <p:nvSpPr>
          <p:cNvPr id="36" name="TextBox 35">
            <a:extLst>
              <a:ext uri="{FF2B5EF4-FFF2-40B4-BE49-F238E27FC236}">
                <a16:creationId xmlns:a16="http://schemas.microsoft.com/office/drawing/2014/main" id="{C0B4C37A-8CB1-5941-BEFC-5B7B29B5D9AD}"/>
              </a:ext>
            </a:extLst>
          </p:cNvPr>
          <p:cNvSpPr txBox="1"/>
          <p:nvPr/>
        </p:nvSpPr>
        <p:spPr>
          <a:xfrm>
            <a:off x="11356393" y="4756916"/>
            <a:ext cx="8099211" cy="7571303"/>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sz="2700" dirty="0"/>
              <a:t>The </a:t>
            </a:r>
            <a:r>
              <a:rPr lang="en-US" sz="2700" b="1" dirty="0"/>
              <a:t>TVPA enacted in 2000</a:t>
            </a:r>
            <a:r>
              <a:rPr lang="en-US" sz="2700" dirty="0"/>
              <a:t> defines what the U.S. constitutes as labor and sex trafficking: </a:t>
            </a:r>
          </a:p>
          <a:p>
            <a:pPr lvl="1" algn="just"/>
            <a:r>
              <a:rPr lang="en-US" sz="2200" i="1" u="sng" dirty="0"/>
              <a:t>Labor trafficking</a:t>
            </a:r>
            <a:r>
              <a:rPr lang="en-US" sz="2200" i="1" dirty="0"/>
              <a:t> is “the recruitment, harboring, transportation, provision, or obtaining</a:t>
            </a:r>
            <a:r>
              <a:rPr lang="en-US" sz="2200" dirty="0"/>
              <a:t> </a:t>
            </a:r>
            <a:r>
              <a:rPr lang="en-US" sz="2200" i="1" dirty="0"/>
              <a:t>of a person for labor or services, through the use of force, fraud, or coercion for the</a:t>
            </a:r>
            <a:r>
              <a:rPr lang="en-US" sz="2200" dirty="0"/>
              <a:t> </a:t>
            </a:r>
            <a:r>
              <a:rPr lang="en-US" sz="2200" i="1" dirty="0"/>
              <a:t>purposes of subjection to involuntary servitude, peonage, debt bondage, or slavery.”</a:t>
            </a:r>
            <a:endParaRPr lang="en-US" sz="2200" dirty="0"/>
          </a:p>
          <a:p>
            <a:pPr lvl="1" algn="just"/>
            <a:r>
              <a:rPr lang="en-US" sz="2200" i="1" u="sng" dirty="0"/>
              <a:t>Sex trafficking</a:t>
            </a:r>
            <a:r>
              <a:rPr lang="en-US" sz="2200" i="1" dirty="0"/>
              <a:t> is: “the recruitment, harboring, transportation, provision, obtaining,</a:t>
            </a:r>
            <a:r>
              <a:rPr lang="en-US" sz="2200" dirty="0"/>
              <a:t> </a:t>
            </a:r>
            <a:r>
              <a:rPr lang="en-US" sz="2200" i="1" dirty="0"/>
              <a:t>patronizing, or soliciting of a person for the purposes of a commercial sex act, in</a:t>
            </a:r>
            <a:r>
              <a:rPr lang="en-US" sz="2200" dirty="0"/>
              <a:t> </a:t>
            </a:r>
            <a:r>
              <a:rPr lang="en-US" sz="2200" i="1" dirty="0"/>
              <a:t>which the commercial sex act is induced by force, fraud, or coercion, or in which the</a:t>
            </a:r>
            <a:r>
              <a:rPr lang="en-US" sz="2200" dirty="0"/>
              <a:t> </a:t>
            </a:r>
            <a:r>
              <a:rPr lang="en-US" sz="2200" i="1" dirty="0"/>
              <a:t>person induced to perform such an act has not attained 18 years of age.”</a:t>
            </a:r>
            <a:endParaRPr lang="en-US" sz="2200" dirty="0"/>
          </a:p>
          <a:p>
            <a:pPr lvl="1" algn="just"/>
            <a:endParaRPr lang="en-US" sz="2000" dirty="0"/>
          </a:p>
          <a:p>
            <a:pPr marL="285750" indent="-285750">
              <a:buFont typeface="Arial" panose="020B0604020202020204" pitchFamily="34" charset="0"/>
              <a:buChar char="•"/>
            </a:pPr>
            <a:r>
              <a:rPr lang="en-US" sz="2700" dirty="0"/>
              <a:t>Canada’s added segment to the </a:t>
            </a:r>
            <a:r>
              <a:rPr lang="en-US" sz="2700" b="1" dirty="0"/>
              <a:t>Immigration and Refugee Protection Act in 2002 </a:t>
            </a:r>
            <a:r>
              <a:rPr lang="en-US" sz="2700" dirty="0"/>
              <a:t>displayed when they define as human trafficking ” [n]o person shall knowingly organize the coming into Canada of one or more persons by means of abduction, fraud, deception or use of threat of force of coercion” (Bourgeois, 2015).</a:t>
            </a:r>
          </a:p>
        </p:txBody>
      </p:sp>
      <p:sp>
        <p:nvSpPr>
          <p:cNvPr id="37" name="TextBox 36">
            <a:extLst>
              <a:ext uri="{FF2B5EF4-FFF2-40B4-BE49-F238E27FC236}">
                <a16:creationId xmlns:a16="http://schemas.microsoft.com/office/drawing/2014/main" id="{1217F890-BA13-474C-BDFC-52854797358A}"/>
              </a:ext>
            </a:extLst>
          </p:cNvPr>
          <p:cNvSpPr txBox="1"/>
          <p:nvPr/>
        </p:nvSpPr>
        <p:spPr>
          <a:xfrm>
            <a:off x="19828158" y="10465371"/>
            <a:ext cx="8491199" cy="8894743"/>
          </a:xfrm>
          <a:prstGeom prst="rect">
            <a:avLst/>
          </a:prstGeom>
          <a:noFill/>
        </p:spPr>
        <p:txBody>
          <a:bodyPr wrap="square" rtlCol="0">
            <a:spAutoFit/>
          </a:bodyPr>
          <a:lstStyle/>
          <a:p>
            <a:pPr marL="457200" indent="-457200">
              <a:buFont typeface="Arial" panose="020B0604020202020204" pitchFamily="34" charset="0"/>
              <a:buChar char="•"/>
            </a:pPr>
            <a:r>
              <a:rPr lang="en-US" sz="2600"/>
              <a:t>According to the National Institute of Justice in 2006 an estimated 34.1% of Native American women had been victims of sexual assault, whereas 17.9% of Caucasian women had been victims of sexual assault (Hart, 2010) </a:t>
            </a:r>
          </a:p>
          <a:p>
            <a:pPr marL="457200" indent="-457200">
              <a:buFont typeface="Arial" panose="020B0604020202020204" pitchFamily="34" charset="0"/>
              <a:buChar char="•"/>
            </a:pPr>
            <a:endParaRPr lang="en-US" sz="2600"/>
          </a:p>
          <a:p>
            <a:pPr marL="457200" indent="-457200">
              <a:buFont typeface="Arial" panose="020B0604020202020204" pitchFamily="34" charset="0"/>
              <a:buChar char="•"/>
            </a:pPr>
            <a:r>
              <a:rPr lang="en-US" sz="2600"/>
              <a:t>Health professionals also have a significant role which is suggested by research that indicated 28% of trafficked victims with visit a health care professional while being trafficked (Hodge, 2014). </a:t>
            </a:r>
          </a:p>
          <a:p>
            <a:endParaRPr lang="en-US" sz="2600"/>
          </a:p>
          <a:p>
            <a:pPr marL="457200" indent="-457200">
              <a:buFont typeface="Arial" panose="020B0604020202020204" pitchFamily="34" charset="0"/>
              <a:buChar char="•"/>
            </a:pPr>
            <a:r>
              <a:rPr lang="en-US" sz="2600"/>
              <a:t> A study done in 2000 in Canada, found that an estimated 70% of Indigenous prostitutes are working in some of the most dangerous conditions (Deer,2010). </a:t>
            </a:r>
          </a:p>
          <a:p>
            <a:pPr marL="457200" indent="-457200">
              <a:buFont typeface="Arial" panose="020B0604020202020204" pitchFamily="34" charset="0"/>
              <a:buChar char="•"/>
            </a:pPr>
            <a:endParaRPr lang="en-US" sz="2600"/>
          </a:p>
          <a:p>
            <a:pPr marL="457200" indent="-457200">
              <a:buFont typeface="Arial" panose="020B0604020202020204" pitchFamily="34" charset="0"/>
              <a:buChar char="•"/>
            </a:pPr>
            <a:r>
              <a:rPr lang="en-US" sz="2600"/>
              <a:t>Indigenous women only make up 4.3% of the population in Canada, while 11.3% of Indigenous females make up the total missing cases in Canada (</a:t>
            </a:r>
            <a:r>
              <a:rPr lang="en-US" sz="2600" err="1"/>
              <a:t>Koepplinger</a:t>
            </a:r>
            <a:r>
              <a:rPr lang="en-US" sz="2600"/>
              <a:t>, 2008).</a:t>
            </a:r>
          </a:p>
          <a:p>
            <a:pPr marL="457200" indent="-457200">
              <a:buFont typeface="Arial" panose="020B0604020202020204" pitchFamily="34" charset="0"/>
              <a:buChar char="•"/>
            </a:pPr>
            <a:endParaRPr lang="en-US" sz="2600"/>
          </a:p>
          <a:p>
            <a:pPr marL="457200" indent="-457200">
              <a:buFont typeface="Arial" panose="020B0604020202020204" pitchFamily="34" charset="0"/>
              <a:buChar char="•"/>
            </a:pPr>
            <a:r>
              <a:rPr lang="en-US" sz="2600"/>
              <a:t>The Minneapolis and St. Paul metropolitan area that houses the second largest urban indigenous community in the country represents one of the fifteen worst metropolitan areas for sex trafficking (</a:t>
            </a:r>
            <a:r>
              <a:rPr lang="en-US" sz="2600" err="1"/>
              <a:t>Koepplinger</a:t>
            </a:r>
            <a:r>
              <a:rPr lang="en-US" sz="2600"/>
              <a:t>, 2008).</a:t>
            </a:r>
          </a:p>
        </p:txBody>
      </p:sp>
    </p:spTree>
    <p:extLst>
      <p:ext uri="{BB962C8B-B14F-4D97-AF65-F5344CB8AC3E}">
        <p14:creationId xmlns:p14="http://schemas.microsoft.com/office/powerpoint/2010/main" val="14181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F80F08-51FC-8643-BC56-46AED1F058F2}"/>
              </a:ext>
            </a:extLst>
          </p:cNvPr>
          <p:cNvSpPr txBox="1"/>
          <p:nvPr/>
        </p:nvSpPr>
        <p:spPr>
          <a:xfrm>
            <a:off x="1752600" y="522515"/>
            <a:ext cx="34899600" cy="32224206"/>
          </a:xfrm>
          <a:prstGeom prst="rect">
            <a:avLst/>
          </a:prstGeom>
          <a:noFill/>
        </p:spPr>
        <p:txBody>
          <a:bodyPr wrap="square" rtlCol="0">
            <a:spAutoFit/>
          </a:bodyPr>
          <a:lstStyle/>
          <a:p>
            <a:pPr algn="ctr">
              <a:lnSpc>
                <a:spcPct val="200000"/>
              </a:lnSpc>
            </a:pPr>
            <a:r>
              <a:rPr lang="en-US" sz="5000" dirty="0">
                <a:latin typeface="Times New Roman" panose="02020603050405020304" pitchFamily="18" charset="0"/>
                <a:ea typeface="Times New Roman" panose="02020603050405020304" pitchFamily="18" charset="0"/>
              </a:rPr>
              <a:t>References</a:t>
            </a:r>
          </a:p>
          <a:p>
            <a:pPr marL="457200" marR="0" indent="-457200">
              <a:lnSpc>
                <a:spcPct val="200000"/>
              </a:lnSpc>
              <a:spcBef>
                <a:spcPts val="0"/>
              </a:spcBef>
              <a:spcAft>
                <a:spcPts val="0"/>
              </a:spcAft>
            </a:pPr>
            <a:r>
              <a:rPr lang="en-US" sz="4000" dirty="0">
                <a:latin typeface="Times New Roman" panose="02020603050405020304" pitchFamily="18" charset="0"/>
                <a:ea typeface="Times New Roman" panose="02020603050405020304" pitchFamily="18" charset="0"/>
              </a:rPr>
              <a:t>Aguirre, R. (2017). Sex Trafficking and Rural Communities: A Review of the Literature, </a:t>
            </a:r>
            <a:r>
              <a:rPr lang="en-US" sz="4000" i="1" dirty="0">
                <a:latin typeface="Times New Roman" panose="02020603050405020304" pitchFamily="18" charset="0"/>
                <a:ea typeface="Times New Roman" panose="02020603050405020304" pitchFamily="18" charset="0"/>
              </a:rPr>
              <a:t>Contemporary Rural Social Work Journa</a:t>
            </a:r>
            <a:r>
              <a:rPr lang="en-US" sz="4000" dirty="0">
                <a:latin typeface="Times New Roman" panose="02020603050405020304" pitchFamily="18" charset="0"/>
                <a:ea typeface="Times New Roman" panose="02020603050405020304" pitchFamily="18" charset="0"/>
              </a:rPr>
              <a:t>l: Vol. 9 : No. 1 , Article 13</a:t>
            </a:r>
          </a:p>
          <a:p>
            <a:pPr marL="457200" marR="0" indent="-457200" algn="just">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Bourgeois, R. (2015). Colonial exploitation: The Canadian State and the Trafficking of Indigenous Women and Girls in Canada. </a:t>
            </a:r>
            <a:r>
              <a:rPr lang="en-US" sz="4000" i="1" dirty="0">
                <a:solidFill>
                  <a:srgbClr val="000000"/>
                </a:solidFill>
                <a:latin typeface="Times New Roman" panose="02020603050405020304" pitchFamily="18" charset="0"/>
                <a:ea typeface="Times New Roman" panose="02020603050405020304" pitchFamily="18" charset="0"/>
              </a:rPr>
              <a:t>UCLA Law Review, 62(6),</a:t>
            </a:r>
            <a:r>
              <a:rPr lang="en-US" sz="4000" dirty="0">
                <a:solidFill>
                  <a:srgbClr val="000000"/>
                </a:solidFill>
                <a:latin typeface="Times New Roman" panose="02020603050405020304" pitchFamily="18" charset="0"/>
                <a:ea typeface="Times New Roman" panose="02020603050405020304" pitchFamily="18" charset="0"/>
              </a:rPr>
              <a:t> 1426-1463.</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Chong, N. (2014). Human Trafficking and Sex Industry: Does Ethnicity and Race Matter?, </a:t>
            </a:r>
            <a:r>
              <a:rPr lang="en-US" sz="4000" i="1" dirty="0">
                <a:solidFill>
                  <a:srgbClr val="000000"/>
                </a:solidFill>
                <a:latin typeface="Times New Roman" panose="02020603050405020304" pitchFamily="18" charset="0"/>
                <a:ea typeface="Times New Roman" panose="02020603050405020304" pitchFamily="18" charset="0"/>
              </a:rPr>
              <a:t>Journal of Intercultural Studies, 35</a:t>
            </a:r>
            <a:r>
              <a:rPr lang="en-US" sz="4000" dirty="0">
                <a:solidFill>
                  <a:srgbClr val="000000"/>
                </a:solidFill>
                <a:latin typeface="Times New Roman" panose="02020603050405020304" pitchFamily="18" charset="0"/>
                <a:ea typeface="Times New Roman" panose="02020603050405020304" pitchFamily="18" charset="0"/>
              </a:rPr>
              <a:t> (2), 196-213, DOI:</a:t>
            </a:r>
            <a:r>
              <a:rPr lang="en-US" sz="4000" u="sng" dirty="0">
                <a:solidFill>
                  <a:srgbClr val="000000"/>
                </a:solidFill>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 </a:t>
            </a:r>
            <a:r>
              <a:rPr lang="en-US" sz="4000" u="sng" dirty="0">
                <a:solidFill>
                  <a:srgbClr val="1155CC"/>
                </a:solidFill>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10.1080/07256868.2014.885413</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err="1">
                <a:solidFill>
                  <a:srgbClr val="000000"/>
                </a:solidFill>
                <a:latin typeface="Times New Roman" panose="02020603050405020304" pitchFamily="18" charset="0"/>
                <a:ea typeface="Times New Roman" panose="02020603050405020304" pitchFamily="18" charset="0"/>
              </a:rPr>
              <a:t>Cockbain</a:t>
            </a:r>
            <a:r>
              <a:rPr lang="en-US" sz="4000" dirty="0">
                <a:solidFill>
                  <a:srgbClr val="000000"/>
                </a:solidFill>
                <a:latin typeface="Times New Roman" panose="02020603050405020304" pitchFamily="18" charset="0"/>
                <a:ea typeface="Times New Roman" panose="02020603050405020304" pitchFamily="18" charset="0"/>
              </a:rPr>
              <a:t>, E., Bowers, K. Human trafficking for sex, </a:t>
            </a:r>
            <a:r>
              <a:rPr lang="en-US" sz="4000" dirty="0" err="1">
                <a:solidFill>
                  <a:srgbClr val="000000"/>
                </a:solidFill>
                <a:latin typeface="Times New Roman" panose="02020603050405020304" pitchFamily="18" charset="0"/>
                <a:ea typeface="Times New Roman" panose="02020603050405020304" pitchFamily="18" charset="0"/>
              </a:rPr>
              <a:t>labour</a:t>
            </a:r>
            <a:r>
              <a:rPr lang="en-US" sz="4000" dirty="0">
                <a:solidFill>
                  <a:srgbClr val="000000"/>
                </a:solidFill>
                <a:latin typeface="Times New Roman" panose="02020603050405020304" pitchFamily="18" charset="0"/>
                <a:ea typeface="Times New Roman" panose="02020603050405020304" pitchFamily="18" charset="0"/>
              </a:rPr>
              <a:t> and domestic servitude: how do key trafficking types compare and what are their predictors?. Crime Law Soc Change 72, 9–34 (2019). </a:t>
            </a:r>
            <a:r>
              <a:rPr lang="en-US" sz="4000" u="sng" dirty="0">
                <a:solidFill>
                  <a:srgbClr val="000000"/>
                </a:solidFill>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https://doi.org/10.1007/s10611-019-09836-7</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Congressional Research Services. (2013). Public Law No: 113-4. Retrieved from: </a:t>
            </a:r>
            <a:r>
              <a:rPr lang="en-US" sz="4000" u="sng" dirty="0">
                <a:solidFill>
                  <a:srgbClr val="0563C1"/>
                </a:solidFill>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https://congress.gov/bill/113th-congress/senate-bill/47</a:t>
            </a:r>
            <a:r>
              <a:rPr lang="en-US" sz="4000" dirty="0">
                <a:latin typeface="Times New Roman" panose="02020603050405020304" pitchFamily="18" charset="0"/>
                <a:ea typeface="Times New Roman" panose="02020603050405020304" pitchFamily="18" charset="0"/>
              </a:rPr>
              <a:t>.</a:t>
            </a: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Deer, S. (2010). Relocation revisited: Sex trafficking of native women in the united states. </a:t>
            </a:r>
            <a:r>
              <a:rPr lang="en-US" sz="4000" i="1" dirty="0">
                <a:solidFill>
                  <a:srgbClr val="000000"/>
                </a:solidFill>
                <a:latin typeface="Times New Roman" panose="02020603050405020304" pitchFamily="18" charset="0"/>
                <a:ea typeface="Times New Roman" panose="02020603050405020304" pitchFamily="18" charset="0"/>
              </a:rPr>
              <a:t>William Mitchell Law Review, 36(2),</a:t>
            </a:r>
            <a:r>
              <a:rPr lang="en-US" sz="4000" dirty="0">
                <a:solidFill>
                  <a:srgbClr val="000000"/>
                </a:solidFill>
                <a:latin typeface="Times New Roman" panose="02020603050405020304" pitchFamily="18" charset="0"/>
                <a:ea typeface="Times New Roman" panose="02020603050405020304" pitchFamily="18" charset="0"/>
              </a:rPr>
              <a:t> 621-683.</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Department of Justice. (2017). Framing Paper Summary: Consultation Questions on Conducting Research and Training on Human trafficking. Retrieved from: </a:t>
            </a:r>
            <a:r>
              <a:rPr lang="en-US" sz="4000" u="sng" dirty="0">
                <a:solidFill>
                  <a:srgbClr val="0563C1"/>
                </a:solidFill>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https://www.justice.gov/ovw/page/file/998081/download</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Ford, K (n.d.). Tribal Justice and Sex Trafficking: Implications for State Court Response. Retrieved from: </a:t>
            </a:r>
            <a:r>
              <a:rPr lang="en-US" sz="4000" u="sng" dirty="0">
                <a:solidFill>
                  <a:srgbClr val="000000"/>
                </a:solidFill>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https://courtinnovation.org</a:t>
            </a:r>
            <a:r>
              <a:rPr lang="en-US" sz="4000" dirty="0">
                <a:solidFill>
                  <a:srgbClr val="000000"/>
                </a:solidFill>
                <a:latin typeface="Times New Roman" panose="02020603050405020304" pitchFamily="18" charset="0"/>
                <a:ea typeface="Times New Roman" panose="02020603050405020304" pitchFamily="18" charset="0"/>
              </a:rPr>
              <a:t> </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Hart, R. A. (2010). No exceptions made: Sexual assault against Native American women and the denial of reproductive healthcare services. </a:t>
            </a:r>
            <a:r>
              <a:rPr lang="en-US" sz="4000" i="1" dirty="0">
                <a:solidFill>
                  <a:srgbClr val="000000"/>
                </a:solidFill>
                <a:latin typeface="Times New Roman" panose="02020603050405020304" pitchFamily="18" charset="0"/>
                <a:ea typeface="Times New Roman" panose="02020603050405020304" pitchFamily="18" charset="0"/>
              </a:rPr>
              <a:t>Wisconsin Journal of Law, Gender &amp; Society, 25(2),</a:t>
            </a:r>
            <a:r>
              <a:rPr lang="en-US" sz="4000" dirty="0">
                <a:solidFill>
                  <a:srgbClr val="000000"/>
                </a:solidFill>
                <a:latin typeface="Times New Roman" panose="02020603050405020304" pitchFamily="18" charset="0"/>
                <a:ea typeface="Times New Roman" panose="02020603050405020304" pitchFamily="18" charset="0"/>
              </a:rPr>
              <a:t> 209-260.</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Melton, A (</a:t>
            </a:r>
            <a:r>
              <a:rPr lang="en-US" sz="4000" dirty="0" err="1">
                <a:solidFill>
                  <a:srgbClr val="000000"/>
                </a:solidFill>
                <a:latin typeface="Times New Roman" panose="02020603050405020304" pitchFamily="18" charset="0"/>
                <a:ea typeface="Times New Roman" panose="02020603050405020304" pitchFamily="18" charset="0"/>
              </a:rPr>
              <a:t>n.d</a:t>
            </a:r>
            <a:r>
              <a:rPr lang="en-US" sz="4000" dirty="0">
                <a:solidFill>
                  <a:srgbClr val="000000"/>
                </a:solidFill>
                <a:latin typeface="Times New Roman" panose="02020603050405020304" pitchFamily="18" charset="0"/>
                <a:ea typeface="Times New Roman" panose="02020603050405020304" pitchFamily="18" charset="0"/>
              </a:rPr>
              <a:t>). Pubic Law 280: Issues and Concern for Victims of Crime in Indian Country. Retrieved from: </a:t>
            </a:r>
            <a:r>
              <a:rPr lang="en-US" sz="4000" u="sng" dirty="0">
                <a:solidFill>
                  <a:srgbClr val="0563C1"/>
                </a:solidFill>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http://www.aidainc.net/Publications/pl280.htm</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Hodge, D. (2014). Assisting Victims of Human Trafficking: Strategies to Facilitate Identification, Exit from Trafficking, and the Restoration of Wellness. </a:t>
            </a:r>
            <a:r>
              <a:rPr lang="en-US" sz="4000" i="1" dirty="0">
                <a:solidFill>
                  <a:srgbClr val="000000"/>
                </a:solidFill>
                <a:latin typeface="Times New Roman" panose="02020603050405020304" pitchFamily="18" charset="0"/>
                <a:ea typeface="Times New Roman" panose="02020603050405020304" pitchFamily="18" charset="0"/>
              </a:rPr>
              <a:t>Social Work,</a:t>
            </a:r>
            <a:r>
              <a:rPr lang="en-US" sz="4000" dirty="0">
                <a:solidFill>
                  <a:srgbClr val="000000"/>
                </a:solidFill>
                <a:latin typeface="Times New Roman" panose="02020603050405020304" pitchFamily="18" charset="0"/>
                <a:ea typeface="Times New Roman" panose="02020603050405020304" pitchFamily="18" charset="0"/>
              </a:rPr>
              <a:t> </a:t>
            </a:r>
            <a:r>
              <a:rPr lang="en-US" sz="4000" i="1" dirty="0">
                <a:solidFill>
                  <a:srgbClr val="000000"/>
                </a:solidFill>
                <a:latin typeface="Times New Roman" panose="02020603050405020304" pitchFamily="18" charset="0"/>
                <a:ea typeface="Times New Roman" panose="02020603050405020304" pitchFamily="18" charset="0"/>
              </a:rPr>
              <a:t>59</a:t>
            </a:r>
            <a:r>
              <a:rPr lang="en-US" sz="4000" dirty="0">
                <a:solidFill>
                  <a:srgbClr val="000000"/>
                </a:solidFill>
                <a:latin typeface="Times New Roman" panose="02020603050405020304" pitchFamily="18" charset="0"/>
                <a:ea typeface="Times New Roman" panose="02020603050405020304" pitchFamily="18" charset="0"/>
              </a:rPr>
              <a:t>(2), 111-118. </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err="1">
                <a:solidFill>
                  <a:srgbClr val="000000"/>
                </a:solidFill>
                <a:latin typeface="Times New Roman" panose="02020603050405020304" pitchFamily="18" charset="0"/>
                <a:ea typeface="Times New Roman" panose="02020603050405020304" pitchFamily="18" charset="0"/>
              </a:rPr>
              <a:t>Koepplinger</a:t>
            </a:r>
            <a:r>
              <a:rPr lang="en-US" sz="4000" dirty="0">
                <a:solidFill>
                  <a:srgbClr val="000000"/>
                </a:solidFill>
                <a:latin typeface="Times New Roman" panose="02020603050405020304" pitchFamily="18" charset="0"/>
                <a:ea typeface="Times New Roman" panose="02020603050405020304" pitchFamily="18" charset="0"/>
              </a:rPr>
              <a:t>, S. (2008). Sex trafficking of American Indian women and girls in Minnesota. </a:t>
            </a:r>
            <a:r>
              <a:rPr lang="en-US" sz="4000" i="1" dirty="0">
                <a:solidFill>
                  <a:srgbClr val="000000"/>
                </a:solidFill>
                <a:latin typeface="Times New Roman" panose="02020603050405020304" pitchFamily="18" charset="0"/>
                <a:ea typeface="Times New Roman" panose="02020603050405020304" pitchFamily="18" charset="0"/>
              </a:rPr>
              <a:t>University of St. Thomas Law Journal, 6</a:t>
            </a:r>
            <a:r>
              <a:rPr lang="en-US" sz="4000" dirty="0">
                <a:solidFill>
                  <a:srgbClr val="000000"/>
                </a:solidFill>
                <a:latin typeface="Times New Roman" panose="02020603050405020304" pitchFamily="18" charset="0"/>
                <a:ea typeface="Times New Roman" panose="02020603050405020304" pitchFamily="18" charset="0"/>
              </a:rPr>
              <a:t>(1)</a:t>
            </a:r>
            <a:r>
              <a:rPr lang="en-US" sz="4000" i="1" dirty="0">
                <a:solidFill>
                  <a:srgbClr val="000000"/>
                </a:solidFill>
                <a:latin typeface="Times New Roman" panose="02020603050405020304" pitchFamily="18" charset="0"/>
                <a:ea typeface="Times New Roman" panose="02020603050405020304" pitchFamily="18" charset="0"/>
              </a:rPr>
              <a:t>,</a:t>
            </a:r>
            <a:r>
              <a:rPr lang="en-US" sz="4000" dirty="0">
                <a:solidFill>
                  <a:srgbClr val="000000"/>
                </a:solidFill>
                <a:latin typeface="Times New Roman" panose="02020603050405020304" pitchFamily="18" charset="0"/>
                <a:ea typeface="Times New Roman" panose="02020603050405020304" pitchFamily="18" charset="0"/>
              </a:rPr>
              <a:t> 129-137.</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Johnson, A. L. (2012). perfect storm: The U.S. anti-trafficking regime's failure to stop the sex trafficking of American Indian women and girls. </a:t>
            </a:r>
            <a:r>
              <a:rPr lang="en-US" sz="4000" i="1" dirty="0">
                <a:solidFill>
                  <a:srgbClr val="000000"/>
                </a:solidFill>
                <a:latin typeface="Times New Roman" panose="02020603050405020304" pitchFamily="18" charset="0"/>
                <a:ea typeface="Times New Roman" panose="02020603050405020304" pitchFamily="18" charset="0"/>
              </a:rPr>
              <a:t>Columbia Human Rights Law Review, 43(2),</a:t>
            </a:r>
            <a:r>
              <a:rPr lang="en-US" sz="4000" dirty="0">
                <a:solidFill>
                  <a:srgbClr val="000000"/>
                </a:solidFill>
                <a:latin typeface="Times New Roman" panose="02020603050405020304" pitchFamily="18" charset="0"/>
                <a:ea typeface="Times New Roman" panose="02020603050405020304" pitchFamily="18" charset="0"/>
              </a:rPr>
              <a:t> 617-710.</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a:latin typeface="Times New Roman" panose="02020603050405020304" pitchFamily="18" charset="0"/>
                <a:ea typeface="Times New Roman" panose="02020603050405020304" pitchFamily="18" charset="0"/>
              </a:rPr>
              <a:t>Joshi, A. (2002). The face of human trafficking. Hastings Women's Law Journal, 13(1), 31-52.</a:t>
            </a:r>
          </a:p>
          <a:p>
            <a:pPr marL="457200" marR="0" indent="-457200">
              <a:lnSpc>
                <a:spcPct val="200000"/>
              </a:lnSpc>
              <a:spcBef>
                <a:spcPts val="0"/>
              </a:spcBef>
              <a:spcAft>
                <a:spcPts val="0"/>
              </a:spcAft>
            </a:pPr>
            <a:r>
              <a:rPr lang="en-US" sz="4000" dirty="0">
                <a:solidFill>
                  <a:srgbClr val="000000"/>
                </a:solidFill>
                <a:latin typeface="Times New Roman" panose="02020603050405020304" pitchFamily="18" charset="0"/>
                <a:ea typeface="Times New Roman" panose="02020603050405020304" pitchFamily="18" charset="0"/>
              </a:rPr>
              <a:t>Modi, M. N., Palmer, S., &amp; Armstrong, A. (2014). The role of Violence Against Women Act in addressing intimate partner violence: a public health issue. </a:t>
            </a:r>
            <a:r>
              <a:rPr lang="en-US" sz="4000" i="1" dirty="0">
                <a:solidFill>
                  <a:srgbClr val="000000"/>
                </a:solidFill>
                <a:latin typeface="Times New Roman" panose="02020603050405020304" pitchFamily="18" charset="0"/>
                <a:ea typeface="Times New Roman" panose="02020603050405020304" pitchFamily="18" charset="0"/>
              </a:rPr>
              <a:t>Journal of women's health (2002)</a:t>
            </a:r>
            <a:r>
              <a:rPr lang="en-US" sz="4000" dirty="0">
                <a:solidFill>
                  <a:srgbClr val="000000"/>
                </a:solidFill>
                <a:latin typeface="Times New Roman" panose="02020603050405020304" pitchFamily="18" charset="0"/>
                <a:ea typeface="Times New Roman" panose="02020603050405020304" pitchFamily="18" charset="0"/>
              </a:rPr>
              <a:t>, </a:t>
            </a:r>
            <a:r>
              <a:rPr lang="en-US" sz="4000" i="1" dirty="0">
                <a:solidFill>
                  <a:srgbClr val="000000"/>
                </a:solidFill>
                <a:latin typeface="Times New Roman" panose="02020603050405020304" pitchFamily="18" charset="0"/>
                <a:ea typeface="Times New Roman" panose="02020603050405020304" pitchFamily="18" charset="0"/>
              </a:rPr>
              <a:t>23</a:t>
            </a:r>
            <a:r>
              <a:rPr lang="en-US" sz="4000" dirty="0">
                <a:solidFill>
                  <a:srgbClr val="000000"/>
                </a:solidFill>
                <a:latin typeface="Times New Roman" panose="02020603050405020304" pitchFamily="18" charset="0"/>
                <a:ea typeface="Times New Roman" panose="02020603050405020304" pitchFamily="18" charset="0"/>
              </a:rPr>
              <a:t>(3), 253–259. </a:t>
            </a:r>
            <a:r>
              <a:rPr lang="en-US" sz="4000" u="sng" dirty="0">
                <a:solidFill>
                  <a:srgbClr val="000000"/>
                </a:solidFill>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https://doi.org/10.1089/jwh.2013.4387</a:t>
            </a:r>
            <a:endParaRPr lang="en-US" sz="4000" dirty="0">
              <a:latin typeface="Times New Roman" panose="02020603050405020304" pitchFamily="18" charset="0"/>
              <a:ea typeface="Times New Roman" panose="02020603050405020304" pitchFamily="18" charset="0"/>
            </a:endParaRPr>
          </a:p>
          <a:p>
            <a:pPr marL="457200" marR="0" indent="-457200">
              <a:lnSpc>
                <a:spcPct val="200000"/>
              </a:lnSpc>
              <a:spcBef>
                <a:spcPts val="0"/>
              </a:spcBef>
              <a:spcAft>
                <a:spcPts val="0"/>
              </a:spcAft>
            </a:pPr>
            <a:r>
              <a:rPr lang="en-US" sz="4000" dirty="0" err="1">
                <a:latin typeface="Times New Roman" panose="02020603050405020304" pitchFamily="18" charset="0"/>
                <a:ea typeface="Times New Roman" panose="02020603050405020304" pitchFamily="18" charset="0"/>
              </a:rPr>
              <a:t>Okech</a:t>
            </a:r>
            <a:r>
              <a:rPr lang="en-US" sz="4000" dirty="0">
                <a:latin typeface="Times New Roman" panose="02020603050405020304" pitchFamily="18" charset="0"/>
                <a:ea typeface="Times New Roman" panose="02020603050405020304" pitchFamily="18" charset="0"/>
              </a:rPr>
              <a:t>, D.; </a:t>
            </a:r>
            <a:r>
              <a:rPr lang="en-US" sz="4000" dirty="0" err="1">
                <a:latin typeface="Times New Roman" panose="02020603050405020304" pitchFamily="18" charset="0"/>
                <a:ea typeface="Times New Roman" panose="02020603050405020304" pitchFamily="18" charset="0"/>
              </a:rPr>
              <a:t>Morreau</a:t>
            </a:r>
            <a:r>
              <a:rPr lang="en-US" sz="4000" dirty="0">
                <a:latin typeface="Times New Roman" panose="02020603050405020304" pitchFamily="18" charset="0"/>
                <a:ea typeface="Times New Roman" panose="02020603050405020304" pitchFamily="18" charset="0"/>
              </a:rPr>
              <a:t>, W.; Benson, K. (2012). Human trafficking: Improving victim identification and service provision. International Social Work, 55(4), 488-503. </a:t>
            </a:r>
          </a:p>
          <a:p>
            <a:pPr marL="914400" lvl="1" indent="-457200">
              <a:lnSpc>
                <a:spcPct val="200000"/>
              </a:lnSpc>
            </a:pPr>
            <a:r>
              <a:rPr lang="en-US" sz="4000" dirty="0">
                <a:solidFill>
                  <a:srgbClr val="000000"/>
                </a:solidFill>
                <a:latin typeface="Times New Roman" panose="02020603050405020304" pitchFamily="18" charset="0"/>
                <a:ea typeface="Times New Roman" panose="02020603050405020304" pitchFamily="18" charset="0"/>
              </a:rPr>
              <a:t>Tribal Court Clearinghouse. (</a:t>
            </a:r>
            <a:r>
              <a:rPr lang="en-US" sz="4000" dirty="0" err="1">
                <a:solidFill>
                  <a:srgbClr val="000000"/>
                </a:solidFill>
                <a:latin typeface="Times New Roman" panose="02020603050405020304" pitchFamily="18" charset="0"/>
                <a:ea typeface="Times New Roman" panose="02020603050405020304" pitchFamily="18" charset="0"/>
              </a:rPr>
              <a:t>n.d</a:t>
            </a:r>
            <a:r>
              <a:rPr lang="en-US" sz="4000" dirty="0">
                <a:solidFill>
                  <a:srgbClr val="000000"/>
                </a:solidFill>
                <a:latin typeface="Times New Roman" panose="02020603050405020304" pitchFamily="18" charset="0"/>
                <a:ea typeface="Times New Roman" panose="02020603050405020304" pitchFamily="18" charset="0"/>
              </a:rPr>
              <a:t>). Introduction to the Violence Against Women Act. Retrieved from: </a:t>
            </a:r>
            <a:r>
              <a:rPr lang="en-US" sz="4000" u="sng" dirty="0">
                <a:solidFill>
                  <a:srgbClr val="0563C1"/>
                </a:solidFill>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https://www.tribal-institute.org/lists/title_ix.htm</a:t>
            </a:r>
            <a:endParaRPr lang="en-US" sz="4000" dirty="0">
              <a:latin typeface="Times New Roman" panose="02020603050405020304" pitchFamily="18" charset="0"/>
              <a:ea typeface="Times New Roman" panose="02020603050405020304" pitchFamily="18" charset="0"/>
            </a:endParaRPr>
          </a:p>
          <a:p>
            <a:pPr indent="-457200">
              <a:lnSpc>
                <a:spcPct val="200000"/>
              </a:lnSpc>
            </a:pPr>
            <a:r>
              <a:rPr lang="en-US" sz="3500" dirty="0">
                <a:solidFill>
                  <a:srgbClr val="000000"/>
                </a:solidFill>
                <a:latin typeface="Times New Roman" panose="02020603050405020304" pitchFamily="18" charset="0"/>
                <a:ea typeface="Times New Roman" panose="02020603050405020304" pitchFamily="18" charset="0"/>
              </a:rPr>
              <a:t> </a:t>
            </a:r>
            <a:endParaRPr lang="en-US" sz="35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054200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1211</TotalTime>
  <Words>2395</Words>
  <Application>Microsoft Macintosh PowerPoint</Application>
  <PresentationFormat>Custom</PresentationFormat>
  <Paragraphs>103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Trebuchet MS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Jaiden veal</dc:creator>
  <cp:lastModifiedBy>Jaiden veal</cp:lastModifiedBy>
  <cp:revision>38</cp:revision>
  <dcterms:created xsi:type="dcterms:W3CDTF">2020-04-28T15:16:48Z</dcterms:created>
  <dcterms:modified xsi:type="dcterms:W3CDTF">2020-04-29T20:42:11Z</dcterms:modified>
</cp:coreProperties>
</file>